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8" r:id="rId2"/>
    <p:sldId id="260" r:id="rId3"/>
    <p:sldId id="261" r:id="rId4"/>
    <p:sldId id="262" r:id="rId5"/>
    <p:sldId id="263" r:id="rId6"/>
    <p:sldId id="264" r:id="rId7"/>
    <p:sldId id="266" r:id="rId8"/>
    <p:sldId id="265" r:id="rId9"/>
    <p:sldId id="267" r:id="rId10"/>
    <p:sldId id="269" r:id="rId11"/>
    <p:sldId id="270" r:id="rId12"/>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29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74478" autoAdjust="0"/>
  </p:normalViewPr>
  <p:slideViewPr>
    <p:cSldViewPr snapToGrid="0">
      <p:cViewPr varScale="1">
        <p:scale>
          <a:sx n="53" d="100"/>
          <a:sy n="53" d="100"/>
        </p:scale>
        <p:origin x="1398"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909E50-0C2A-4248-9CB0-DF055C26E620}" type="datetimeFigureOut">
              <a:rPr lang="uk-UA" smtClean="0"/>
              <a:pPr/>
              <a:t>05.07.2024</a:t>
            </a:fld>
            <a:endParaRPr lang="uk-UA"/>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C6E94A-D6CC-41A6-B513-845B72C5711D}" type="slidenum">
              <a:rPr lang="uk-UA" smtClean="0"/>
              <a:pPr/>
              <a:t>‹№›</a:t>
            </a:fld>
            <a:endParaRPr lang="uk-UA"/>
          </a:p>
        </p:txBody>
      </p:sp>
    </p:spTree>
    <p:extLst>
      <p:ext uri="{BB962C8B-B14F-4D97-AF65-F5344CB8AC3E}">
        <p14:creationId xmlns:p14="http://schemas.microsoft.com/office/powerpoint/2010/main" val="4108930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uk-UA" b="1" u="sng" dirty="0">
                <a:solidFill>
                  <a:srgbClr val="FF0000"/>
                </a:solidFill>
              </a:rPr>
              <a:t>УВАГА! ПЕРЕД</a:t>
            </a:r>
            <a:r>
              <a:rPr lang="uk-UA" b="1" u="sng" baseline="0" dirty="0">
                <a:solidFill>
                  <a:srgbClr val="FF0000"/>
                </a:solidFill>
              </a:rPr>
              <a:t> РЕДАГУВАННЯМ ПРЕЗЕНТАЦІЇ ОЗНАЙОМТЕСЬ ТА ДОТРИМУЙТЕСЬ ВИМОГ І СТИЛІСТИКИ!</a:t>
            </a:r>
            <a:br>
              <a:rPr lang="uk-UA" b="1" u="sng" baseline="0" dirty="0">
                <a:solidFill>
                  <a:srgbClr val="FF0000"/>
                </a:solidFill>
              </a:rPr>
            </a:br>
            <a:br>
              <a:rPr lang="uk-UA" b="1" u="sng" baseline="0" dirty="0">
                <a:solidFill>
                  <a:srgbClr val="FF0000"/>
                </a:solidFill>
              </a:rPr>
            </a:br>
            <a:r>
              <a:rPr lang="uk-UA" b="0" u="none" baseline="0" dirty="0">
                <a:solidFill>
                  <a:srgbClr val="FF0000"/>
                </a:solidFill>
              </a:rPr>
              <a:t>1) Встановіть шрифт </a:t>
            </a:r>
            <a:r>
              <a:rPr lang="en-US" b="0" i="0" u="none" baseline="0" dirty="0" err="1">
                <a:solidFill>
                  <a:srgbClr val="FF0000"/>
                </a:solidFill>
              </a:rPr>
              <a:t>Proxima</a:t>
            </a:r>
            <a:r>
              <a:rPr lang="en-US" b="0" i="0" u="none" baseline="0" dirty="0">
                <a:solidFill>
                  <a:srgbClr val="FF0000"/>
                </a:solidFill>
              </a:rPr>
              <a:t> Nova</a:t>
            </a:r>
            <a:r>
              <a:rPr lang="uk-UA" b="0" i="0" u="none" baseline="0" dirty="0">
                <a:solidFill>
                  <a:srgbClr val="FF0000"/>
                </a:solidFill>
              </a:rPr>
              <a:t>. Цей шрифт обраний і затверджений як корпоративний. Використовуйте тільки його.</a:t>
            </a:r>
          </a:p>
          <a:p>
            <a:r>
              <a:rPr lang="uk-UA" b="0" i="0" u="none" baseline="0" dirty="0">
                <a:solidFill>
                  <a:srgbClr val="FF0000"/>
                </a:solidFill>
              </a:rPr>
              <a:t>2) Кольори не змінюйте. Презентація виконана в єдиному стилі із використанням фірмових кольорів. </a:t>
            </a:r>
            <a:br>
              <a:rPr lang="uk-UA" b="0" i="0" u="none" baseline="0" dirty="0">
                <a:solidFill>
                  <a:srgbClr val="FF0000"/>
                </a:solidFill>
              </a:rPr>
            </a:br>
            <a:r>
              <a:rPr lang="uk-UA" b="0" i="0" u="none" baseline="0" dirty="0">
                <a:solidFill>
                  <a:srgbClr val="FF0000"/>
                </a:solidFill>
              </a:rPr>
              <a:t>3) Умовне число «100», «1000» змінюєте на значення притаманне саме вашій ОТГ. Розмір встановлений за умовчуванням – його також не змінюємо. Просто у віконці для редагування вводимо необхідне значення.</a:t>
            </a:r>
          </a:p>
          <a:p>
            <a:r>
              <a:rPr lang="uk-UA" b="0" i="0" u="none" baseline="0" dirty="0">
                <a:solidFill>
                  <a:srgbClr val="FF0000"/>
                </a:solidFill>
              </a:rPr>
              <a:t>4) Елементи не переміщуйте. Єдиний випадок коли можна видалити елемент це не відповідність позиції вашій ОТГ. Наприклад, за 2020 рік на території ОТГ не відбулось жодного вбивства, відповідно розкриття немає. Ця позиція не відповідає вашій ОТГ. Отже, видаляєте цю графу. А стовпчик вирівнюєте. Елементи не повинні бути хаотично розкидані по слайду. Нулів «О» чи «-» бути не повинно.</a:t>
            </a:r>
            <a:br>
              <a:rPr lang="uk-UA" b="0" i="0" u="none" baseline="0" dirty="0">
                <a:solidFill>
                  <a:srgbClr val="FF0000"/>
                </a:solidFill>
              </a:rPr>
            </a:br>
            <a:r>
              <a:rPr lang="uk-UA" b="0" i="0" u="none" baseline="0" dirty="0">
                <a:solidFill>
                  <a:srgbClr val="FF0000"/>
                </a:solidFill>
              </a:rPr>
              <a:t>5) Ваша презентація – це лише опорний конспект, це підказка для вас і зручний </a:t>
            </a:r>
            <a:r>
              <a:rPr lang="uk-UA" b="0" i="0" u="none" baseline="0" dirty="0" err="1">
                <a:solidFill>
                  <a:srgbClr val="FF0000"/>
                </a:solidFill>
              </a:rPr>
              <a:t>візуал</a:t>
            </a:r>
            <a:r>
              <a:rPr lang="uk-UA" b="0" i="0" u="none" baseline="0" dirty="0">
                <a:solidFill>
                  <a:srgbClr val="FF0000"/>
                </a:solidFill>
              </a:rPr>
              <a:t> для слухачів. Просто брати і просто називати цифри з презентації – це не звітування. Основні поняття повинні проговорюватись усно у промові.</a:t>
            </a:r>
            <a:br>
              <a:rPr lang="uk-UA" b="0" i="0" u="none" baseline="0" dirty="0">
                <a:solidFill>
                  <a:srgbClr val="FF0000"/>
                </a:solidFill>
              </a:rPr>
            </a:br>
            <a:br>
              <a:rPr lang="uk-UA" b="0" i="0" u="none" baseline="0" dirty="0">
                <a:solidFill>
                  <a:srgbClr val="FF0000"/>
                </a:solidFill>
              </a:rPr>
            </a:br>
            <a:r>
              <a:rPr lang="uk-UA" b="0" i="0" u="none" baseline="0" dirty="0">
                <a:solidFill>
                  <a:srgbClr val="FF0000"/>
                </a:solidFill>
              </a:rPr>
              <a:t>За додатковою інформацією чи питаннями щодо оформлення презентації не соромтесь телефонуйте: 067 284 72 00 Ярослава Крамаренко</a:t>
            </a:r>
          </a:p>
          <a:p>
            <a:endParaRPr lang="uk-UA" b="1" i="0" u="sng" dirty="0">
              <a:solidFill>
                <a:srgbClr val="FF0000"/>
              </a:solidFill>
            </a:endParaRPr>
          </a:p>
        </p:txBody>
      </p:sp>
      <p:sp>
        <p:nvSpPr>
          <p:cNvPr id="4" name="Номер слайда 3"/>
          <p:cNvSpPr>
            <a:spLocks noGrp="1"/>
          </p:cNvSpPr>
          <p:nvPr>
            <p:ph type="sldNum" sz="quarter" idx="10"/>
          </p:nvPr>
        </p:nvSpPr>
        <p:spPr/>
        <p:txBody>
          <a:bodyPr/>
          <a:lstStyle/>
          <a:p>
            <a:fld id="{01C6E94A-D6CC-41A6-B513-845B72C5711D}" type="slidenum">
              <a:rPr lang="uk-UA" smtClean="0"/>
              <a:pPr/>
              <a:t>1</a:t>
            </a:fld>
            <a:endParaRPr lang="uk-UA"/>
          </a:p>
        </p:txBody>
      </p:sp>
    </p:spTree>
    <p:extLst>
      <p:ext uri="{BB962C8B-B14F-4D97-AF65-F5344CB8AC3E}">
        <p14:creationId xmlns:p14="http://schemas.microsoft.com/office/powerpoint/2010/main" val="1634022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uk-UA" dirty="0"/>
              <a:t>1) Виступи перед громадою. Наприклад, виступи на чергових сесіях, на засіданнях</a:t>
            </a:r>
            <a:r>
              <a:rPr lang="uk-UA" baseline="0" dirty="0"/>
              <a:t> виконавчих комітетів, на комісіях, на нарадах органів місцевого самоврядування та перед населенням безпосередньо.</a:t>
            </a:r>
            <a:br>
              <a:rPr lang="uk-UA" dirty="0"/>
            </a:br>
            <a:r>
              <a:rPr lang="uk-UA" dirty="0"/>
              <a:t>2) Профілактичні бесіди у навчальних</a:t>
            </a:r>
            <a:r>
              <a:rPr lang="uk-UA" baseline="0" dirty="0"/>
              <a:t> закладах. Включаємо ДНЗ, ЗОШ (КНВК), ПТУ (</a:t>
            </a:r>
            <a:r>
              <a:rPr lang="uk-UA" baseline="0" dirty="0" err="1"/>
              <a:t>Коледжи</a:t>
            </a:r>
            <a:r>
              <a:rPr lang="uk-UA" baseline="0" dirty="0"/>
              <a:t>) тощо.</a:t>
            </a:r>
          </a:p>
          <a:p>
            <a:r>
              <a:rPr lang="uk-UA" dirty="0"/>
              <a:t>3) Реалізовуються </a:t>
            </a:r>
            <a:r>
              <a:rPr lang="uk-UA" dirty="0" err="1"/>
              <a:t>безпекові</a:t>
            </a:r>
            <a:r>
              <a:rPr lang="uk-UA" dirty="0"/>
              <a:t> </a:t>
            </a:r>
            <a:r>
              <a:rPr lang="uk-UA" dirty="0" err="1"/>
              <a:t>проєкти</a:t>
            </a:r>
            <a:r>
              <a:rPr lang="uk-UA" dirty="0"/>
              <a:t>. </a:t>
            </a:r>
            <a:r>
              <a:rPr lang="uk-UA" b="1" dirty="0"/>
              <a:t>В</a:t>
            </a:r>
            <a:r>
              <a:rPr lang="uk-UA" b="1" baseline="0" dirty="0"/>
              <a:t> усній промові проговорюєте </a:t>
            </a:r>
            <a:r>
              <a:rPr lang="uk-UA" baseline="0" dirty="0"/>
              <a:t>«назва </a:t>
            </a:r>
            <a:r>
              <a:rPr lang="uk-UA" baseline="0" dirty="0" err="1"/>
              <a:t>проєкта</a:t>
            </a:r>
            <a:r>
              <a:rPr lang="uk-UA" baseline="0" dirty="0"/>
              <a:t>», «мета </a:t>
            </a:r>
            <a:r>
              <a:rPr lang="uk-UA" baseline="0" dirty="0" err="1"/>
              <a:t>проєкту</a:t>
            </a:r>
            <a:r>
              <a:rPr lang="uk-UA" baseline="0" dirty="0"/>
              <a:t>», «чи прийнято програму за цим </a:t>
            </a:r>
            <a:r>
              <a:rPr lang="uk-UA" baseline="0" dirty="0" err="1"/>
              <a:t>проєктом</a:t>
            </a:r>
            <a:r>
              <a:rPr lang="uk-UA" baseline="0" dirty="0"/>
              <a:t>», «що зроблено в рамках </a:t>
            </a:r>
            <a:r>
              <a:rPr lang="uk-UA" baseline="0" dirty="0" err="1"/>
              <a:t>проєкту</a:t>
            </a:r>
            <a:r>
              <a:rPr lang="uk-UA" baseline="0" dirty="0"/>
              <a:t>», «що плануєте зробити в рамках </a:t>
            </a:r>
            <a:r>
              <a:rPr lang="uk-UA" baseline="0" dirty="0" err="1"/>
              <a:t>проєкту</a:t>
            </a:r>
            <a:r>
              <a:rPr lang="uk-UA" baseline="0" dirty="0"/>
              <a:t>».</a:t>
            </a:r>
            <a:endParaRPr lang="uk-UA" dirty="0"/>
          </a:p>
        </p:txBody>
      </p:sp>
      <p:sp>
        <p:nvSpPr>
          <p:cNvPr id="4" name="Номер слайда 3"/>
          <p:cNvSpPr>
            <a:spLocks noGrp="1"/>
          </p:cNvSpPr>
          <p:nvPr>
            <p:ph type="sldNum" sz="quarter" idx="10"/>
          </p:nvPr>
        </p:nvSpPr>
        <p:spPr/>
        <p:txBody>
          <a:bodyPr/>
          <a:lstStyle/>
          <a:p>
            <a:fld id="{01C6E94A-D6CC-41A6-B513-845B72C5711D}" type="slidenum">
              <a:rPr lang="uk-UA" smtClean="0"/>
              <a:pPr/>
              <a:t>3</a:t>
            </a:fld>
            <a:endParaRPr lang="uk-UA"/>
          </a:p>
        </p:txBody>
      </p:sp>
    </p:spTree>
    <p:extLst>
      <p:ext uri="{BB962C8B-B14F-4D97-AF65-F5344CB8AC3E}">
        <p14:creationId xmlns:p14="http://schemas.microsoft.com/office/powerpoint/2010/main" val="38014013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uk-UA" dirty="0"/>
              <a:t>Розглянути матеріалів. Це</a:t>
            </a:r>
            <a:r>
              <a:rPr lang="en-US" dirty="0"/>
              <a:t> </a:t>
            </a:r>
            <a:r>
              <a:rPr lang="uk-UA" dirty="0"/>
              <a:t>документи,</a:t>
            </a:r>
            <a:r>
              <a:rPr lang="uk-UA" baseline="0" dirty="0"/>
              <a:t> які прийнятті з ВП + розглянуті самостійно.  </a:t>
            </a:r>
          </a:p>
          <a:p>
            <a:r>
              <a:rPr lang="uk-UA" baseline="0" dirty="0"/>
              <a:t>Значення вказуються за минулий рік та поточний: 2019(кількість викликів)/2020(кількість викликів), 2019(кількість розглянутих матеріалів)/2020(кількість розглянутих матеріалів)</a:t>
            </a:r>
            <a:endParaRPr lang="uk-UA" dirty="0"/>
          </a:p>
        </p:txBody>
      </p:sp>
      <p:sp>
        <p:nvSpPr>
          <p:cNvPr id="4" name="Номер слайда 3"/>
          <p:cNvSpPr>
            <a:spLocks noGrp="1"/>
          </p:cNvSpPr>
          <p:nvPr>
            <p:ph type="sldNum" sz="quarter" idx="10"/>
          </p:nvPr>
        </p:nvSpPr>
        <p:spPr/>
        <p:txBody>
          <a:bodyPr/>
          <a:lstStyle/>
          <a:p>
            <a:fld id="{01C6E94A-D6CC-41A6-B513-845B72C5711D}" type="slidenum">
              <a:rPr lang="uk-UA" smtClean="0"/>
              <a:pPr/>
              <a:t>4</a:t>
            </a:fld>
            <a:endParaRPr lang="uk-UA"/>
          </a:p>
        </p:txBody>
      </p:sp>
    </p:spTree>
    <p:extLst>
      <p:ext uri="{BB962C8B-B14F-4D97-AF65-F5344CB8AC3E}">
        <p14:creationId xmlns:p14="http://schemas.microsoft.com/office/powerpoint/2010/main" val="3812056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uk-UA" dirty="0"/>
              <a:t>Пересічним</a:t>
            </a:r>
            <a:r>
              <a:rPr lang="uk-UA" baseline="0" dirty="0"/>
              <a:t> громадянам не відоме тлумачення ст. 44 КУпАП, і 177 не </a:t>
            </a:r>
            <a:r>
              <a:rPr lang="uk-UA" baseline="0" dirty="0" err="1"/>
              <a:t>відрізнять</a:t>
            </a:r>
            <a:r>
              <a:rPr lang="uk-UA" baseline="0" dirty="0"/>
              <a:t> від 178. Тому, </a:t>
            </a:r>
            <a:r>
              <a:rPr lang="uk-UA" b="1" baseline="0" dirty="0"/>
              <a:t>в усній промові уточнюєте, наприклад: «Ст. 44 Кодексу України про адміністративні правопорушення «Незаконне виробництво, придбання, зберігання, перевезення наркотичних засобів без мети збуту в невеликих розмірів» задокументовано 10 випадків.</a:t>
            </a:r>
            <a:endParaRPr lang="uk-UA" b="1" dirty="0"/>
          </a:p>
        </p:txBody>
      </p:sp>
      <p:sp>
        <p:nvSpPr>
          <p:cNvPr id="4" name="Номер слайда 3"/>
          <p:cNvSpPr>
            <a:spLocks noGrp="1"/>
          </p:cNvSpPr>
          <p:nvPr>
            <p:ph type="sldNum" sz="quarter" idx="10"/>
          </p:nvPr>
        </p:nvSpPr>
        <p:spPr/>
        <p:txBody>
          <a:bodyPr/>
          <a:lstStyle/>
          <a:p>
            <a:fld id="{01C6E94A-D6CC-41A6-B513-845B72C5711D}" type="slidenum">
              <a:rPr lang="uk-UA" smtClean="0"/>
              <a:pPr/>
              <a:t>5</a:t>
            </a:fld>
            <a:endParaRPr lang="uk-UA"/>
          </a:p>
        </p:txBody>
      </p:sp>
    </p:spTree>
    <p:extLst>
      <p:ext uri="{BB962C8B-B14F-4D97-AF65-F5344CB8AC3E}">
        <p14:creationId xmlns:p14="http://schemas.microsoft.com/office/powerpoint/2010/main" val="27555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baseline="0" dirty="0"/>
              <a:t>Значення вказуються за минулий рік та поточний: 2019(кількість правопорушень)/2020(кількість правопорушень), наприклад: крадіжка 20/10</a:t>
            </a:r>
          </a:p>
        </p:txBody>
      </p:sp>
      <p:sp>
        <p:nvSpPr>
          <p:cNvPr id="4" name="Номер слайда 3"/>
          <p:cNvSpPr>
            <a:spLocks noGrp="1"/>
          </p:cNvSpPr>
          <p:nvPr>
            <p:ph type="sldNum" sz="quarter" idx="10"/>
          </p:nvPr>
        </p:nvSpPr>
        <p:spPr/>
        <p:txBody>
          <a:bodyPr/>
          <a:lstStyle/>
          <a:p>
            <a:fld id="{01C6E94A-D6CC-41A6-B513-845B72C5711D}" type="slidenum">
              <a:rPr lang="uk-UA" smtClean="0"/>
              <a:pPr/>
              <a:t>10</a:t>
            </a:fld>
            <a:endParaRPr lang="uk-UA"/>
          </a:p>
        </p:txBody>
      </p:sp>
    </p:spTree>
    <p:extLst>
      <p:ext uri="{BB962C8B-B14F-4D97-AF65-F5344CB8AC3E}">
        <p14:creationId xmlns:p14="http://schemas.microsoft.com/office/powerpoint/2010/main" val="1163902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uk-UA"/>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uk-UA"/>
          </a:p>
        </p:txBody>
      </p:sp>
      <p:sp>
        <p:nvSpPr>
          <p:cNvPr id="4" name="Дата 3"/>
          <p:cNvSpPr>
            <a:spLocks noGrp="1"/>
          </p:cNvSpPr>
          <p:nvPr>
            <p:ph type="dt" sz="half" idx="10"/>
          </p:nvPr>
        </p:nvSpPr>
        <p:spPr/>
        <p:txBody>
          <a:bodyPr/>
          <a:lstStyle/>
          <a:p>
            <a:fld id="{27063F98-9BFB-48F0-83B9-4EBBA86B68AB}" type="datetimeFigureOut">
              <a:rPr lang="uk-UA" smtClean="0"/>
              <a:pPr/>
              <a:t>05.07.2024</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4EA817AF-ABCD-4CF0-8950-E01922773A3C}" type="slidenum">
              <a:rPr lang="uk-UA" smtClean="0"/>
              <a:pPr/>
              <a:t>‹№›</a:t>
            </a:fld>
            <a:endParaRPr lang="uk-UA"/>
          </a:p>
        </p:txBody>
      </p:sp>
    </p:spTree>
    <p:extLst>
      <p:ext uri="{BB962C8B-B14F-4D97-AF65-F5344CB8AC3E}">
        <p14:creationId xmlns:p14="http://schemas.microsoft.com/office/powerpoint/2010/main" val="27411710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p>
            <a:fld id="{27063F98-9BFB-48F0-83B9-4EBBA86B68AB}" type="datetimeFigureOut">
              <a:rPr lang="uk-UA" smtClean="0"/>
              <a:pPr/>
              <a:t>05.07.2024</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4EA817AF-ABCD-4CF0-8950-E01922773A3C}" type="slidenum">
              <a:rPr lang="uk-UA" smtClean="0"/>
              <a:pPr/>
              <a:t>‹№›</a:t>
            </a:fld>
            <a:endParaRPr lang="uk-UA"/>
          </a:p>
        </p:txBody>
      </p:sp>
    </p:spTree>
    <p:extLst>
      <p:ext uri="{BB962C8B-B14F-4D97-AF65-F5344CB8AC3E}">
        <p14:creationId xmlns:p14="http://schemas.microsoft.com/office/powerpoint/2010/main" val="2210784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uk-UA"/>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27063F98-9BFB-48F0-83B9-4EBBA86B68AB}" type="datetimeFigureOut">
              <a:rPr lang="uk-UA" smtClean="0"/>
              <a:pPr/>
              <a:t>05.07.2024</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4EA817AF-ABCD-4CF0-8950-E01922773A3C}" type="slidenum">
              <a:rPr lang="uk-UA" smtClean="0"/>
              <a:pPr/>
              <a:t>‹№›</a:t>
            </a:fld>
            <a:endParaRPr lang="uk-UA"/>
          </a:p>
        </p:txBody>
      </p:sp>
    </p:spTree>
    <p:extLst>
      <p:ext uri="{BB962C8B-B14F-4D97-AF65-F5344CB8AC3E}">
        <p14:creationId xmlns:p14="http://schemas.microsoft.com/office/powerpoint/2010/main" val="737591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Дата 4"/>
          <p:cNvSpPr>
            <a:spLocks noGrp="1"/>
          </p:cNvSpPr>
          <p:nvPr>
            <p:ph type="dt" sz="half" idx="10"/>
          </p:nvPr>
        </p:nvSpPr>
        <p:spPr/>
        <p:txBody>
          <a:bodyPr/>
          <a:lstStyle/>
          <a:p>
            <a:fld id="{27063F98-9BFB-48F0-83B9-4EBBA86B68AB}" type="datetimeFigureOut">
              <a:rPr lang="uk-UA" smtClean="0"/>
              <a:pPr/>
              <a:t>05.07.2024</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4EA817AF-ABCD-4CF0-8950-E01922773A3C}" type="slidenum">
              <a:rPr lang="uk-UA" smtClean="0"/>
              <a:pPr/>
              <a:t>‹№›</a:t>
            </a:fld>
            <a:endParaRPr lang="uk-UA"/>
          </a:p>
        </p:txBody>
      </p:sp>
    </p:spTree>
    <p:extLst>
      <p:ext uri="{BB962C8B-B14F-4D97-AF65-F5344CB8AC3E}">
        <p14:creationId xmlns:p14="http://schemas.microsoft.com/office/powerpoint/2010/main" val="2954799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endParaRPr lang="uk-UA"/>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7" name="Дата 6"/>
          <p:cNvSpPr>
            <a:spLocks noGrp="1"/>
          </p:cNvSpPr>
          <p:nvPr>
            <p:ph type="dt" sz="half" idx="10"/>
          </p:nvPr>
        </p:nvSpPr>
        <p:spPr/>
        <p:txBody>
          <a:bodyPr/>
          <a:lstStyle/>
          <a:p>
            <a:fld id="{27063F98-9BFB-48F0-83B9-4EBBA86B68AB}" type="datetimeFigureOut">
              <a:rPr lang="uk-UA" smtClean="0"/>
              <a:pPr/>
              <a:t>05.07.2024</a:t>
            </a:fld>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fld id="{4EA817AF-ABCD-4CF0-8950-E01922773A3C}" type="slidenum">
              <a:rPr lang="uk-UA" smtClean="0"/>
              <a:pPr/>
              <a:t>‹№›</a:t>
            </a:fld>
            <a:endParaRPr lang="uk-UA"/>
          </a:p>
        </p:txBody>
      </p:sp>
    </p:spTree>
    <p:extLst>
      <p:ext uri="{BB962C8B-B14F-4D97-AF65-F5344CB8AC3E}">
        <p14:creationId xmlns:p14="http://schemas.microsoft.com/office/powerpoint/2010/main" val="3207265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Дата 2"/>
          <p:cNvSpPr>
            <a:spLocks noGrp="1"/>
          </p:cNvSpPr>
          <p:nvPr>
            <p:ph type="dt" sz="half" idx="10"/>
          </p:nvPr>
        </p:nvSpPr>
        <p:spPr/>
        <p:txBody>
          <a:bodyPr/>
          <a:lstStyle/>
          <a:p>
            <a:fld id="{27063F98-9BFB-48F0-83B9-4EBBA86B68AB}" type="datetimeFigureOut">
              <a:rPr lang="uk-UA" smtClean="0"/>
              <a:pPr/>
              <a:t>05.07.2024</a:t>
            </a:fld>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fld id="{4EA817AF-ABCD-4CF0-8950-E01922773A3C}" type="slidenum">
              <a:rPr lang="uk-UA" smtClean="0"/>
              <a:pPr/>
              <a:t>‹№›</a:t>
            </a:fld>
            <a:endParaRPr lang="uk-UA"/>
          </a:p>
        </p:txBody>
      </p:sp>
    </p:spTree>
    <p:extLst>
      <p:ext uri="{BB962C8B-B14F-4D97-AF65-F5344CB8AC3E}">
        <p14:creationId xmlns:p14="http://schemas.microsoft.com/office/powerpoint/2010/main" val="1515505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7063F98-9BFB-48F0-83B9-4EBBA86B68AB}" type="datetimeFigureOut">
              <a:rPr lang="uk-UA" smtClean="0"/>
              <a:pPr/>
              <a:t>05.07.2024</a:t>
            </a:fld>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fld id="{4EA817AF-ABCD-4CF0-8950-E01922773A3C}" type="slidenum">
              <a:rPr lang="uk-UA" smtClean="0"/>
              <a:pPr/>
              <a:t>‹№›</a:t>
            </a:fld>
            <a:endParaRPr lang="uk-UA"/>
          </a:p>
        </p:txBody>
      </p:sp>
    </p:spTree>
    <p:extLst>
      <p:ext uri="{BB962C8B-B14F-4D97-AF65-F5344CB8AC3E}">
        <p14:creationId xmlns:p14="http://schemas.microsoft.com/office/powerpoint/2010/main" val="2968573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uk-UA"/>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27063F98-9BFB-48F0-83B9-4EBBA86B68AB}" type="datetimeFigureOut">
              <a:rPr lang="uk-UA" smtClean="0"/>
              <a:pPr/>
              <a:t>05.07.2024</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4EA817AF-ABCD-4CF0-8950-E01922773A3C}" type="slidenum">
              <a:rPr lang="uk-UA" smtClean="0"/>
              <a:pPr/>
              <a:t>‹№›</a:t>
            </a:fld>
            <a:endParaRPr lang="uk-UA"/>
          </a:p>
        </p:txBody>
      </p:sp>
    </p:spTree>
    <p:extLst>
      <p:ext uri="{BB962C8B-B14F-4D97-AF65-F5344CB8AC3E}">
        <p14:creationId xmlns:p14="http://schemas.microsoft.com/office/powerpoint/2010/main" val="517973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uk-UA"/>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27063F98-9BFB-48F0-83B9-4EBBA86B68AB}" type="datetimeFigureOut">
              <a:rPr lang="uk-UA" smtClean="0"/>
              <a:pPr/>
              <a:t>05.07.2024</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4EA817AF-ABCD-4CF0-8950-E01922773A3C}" type="slidenum">
              <a:rPr lang="uk-UA" smtClean="0"/>
              <a:pPr/>
              <a:t>‹№›</a:t>
            </a:fld>
            <a:endParaRPr lang="uk-UA"/>
          </a:p>
        </p:txBody>
      </p:sp>
    </p:spTree>
    <p:extLst>
      <p:ext uri="{BB962C8B-B14F-4D97-AF65-F5344CB8AC3E}">
        <p14:creationId xmlns:p14="http://schemas.microsoft.com/office/powerpoint/2010/main" val="38966188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p>
            <a:fld id="{27063F98-9BFB-48F0-83B9-4EBBA86B68AB}" type="datetimeFigureOut">
              <a:rPr lang="uk-UA" smtClean="0"/>
              <a:pPr/>
              <a:t>05.07.2024</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4EA817AF-ABCD-4CF0-8950-E01922773A3C}" type="slidenum">
              <a:rPr lang="uk-UA" smtClean="0"/>
              <a:pPr/>
              <a:t>‹№›</a:t>
            </a:fld>
            <a:endParaRPr lang="uk-UA"/>
          </a:p>
        </p:txBody>
      </p:sp>
    </p:spTree>
    <p:extLst>
      <p:ext uri="{BB962C8B-B14F-4D97-AF65-F5344CB8AC3E}">
        <p14:creationId xmlns:p14="http://schemas.microsoft.com/office/powerpoint/2010/main" val="3088713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endParaRPr lang="uk-UA"/>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p>
            <a:fld id="{27063F98-9BFB-48F0-83B9-4EBBA86B68AB}" type="datetimeFigureOut">
              <a:rPr lang="uk-UA" smtClean="0"/>
              <a:pPr/>
              <a:t>05.07.2024</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4EA817AF-ABCD-4CF0-8950-E01922773A3C}" type="slidenum">
              <a:rPr lang="uk-UA" smtClean="0"/>
              <a:pPr/>
              <a:t>‹№›</a:t>
            </a:fld>
            <a:endParaRPr lang="uk-UA"/>
          </a:p>
        </p:txBody>
      </p:sp>
    </p:spTree>
    <p:extLst>
      <p:ext uri="{BB962C8B-B14F-4D97-AF65-F5344CB8AC3E}">
        <p14:creationId xmlns:p14="http://schemas.microsoft.com/office/powerpoint/2010/main" val="1156519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uk-UA"/>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063F98-9BFB-48F0-83B9-4EBBA86B68AB}" type="datetimeFigureOut">
              <a:rPr lang="uk-UA" smtClean="0"/>
              <a:pPr/>
              <a:t>05.07.2024</a:t>
            </a:fld>
            <a:endParaRPr lang="uk-UA"/>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A817AF-ABCD-4CF0-8950-E01922773A3C}" type="slidenum">
              <a:rPr lang="uk-UA" smtClean="0"/>
              <a:pPr/>
              <a:t>‹№›</a:t>
            </a:fld>
            <a:endParaRPr lang="uk-UA"/>
          </a:p>
        </p:txBody>
      </p:sp>
    </p:spTree>
    <p:extLst>
      <p:ext uri="{BB962C8B-B14F-4D97-AF65-F5344CB8AC3E}">
        <p14:creationId xmlns:p14="http://schemas.microsoft.com/office/powerpoint/2010/main" val="25384663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1.emf"/></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4208"/>
            <a:ext cx="12252960" cy="6892208"/>
          </a:xfrm>
          <a:prstGeom prst="rect">
            <a:avLst/>
          </a:prstGeom>
        </p:spPr>
      </p:pic>
      <p:sp>
        <p:nvSpPr>
          <p:cNvPr id="3" name="TextBox 2"/>
          <p:cNvSpPr txBox="1"/>
          <p:nvPr/>
        </p:nvSpPr>
        <p:spPr>
          <a:xfrm>
            <a:off x="2901880" y="3441614"/>
            <a:ext cx="6449201" cy="2589812"/>
          </a:xfrm>
          <a:prstGeom prst="rect">
            <a:avLst/>
          </a:prstGeom>
          <a:noFill/>
        </p:spPr>
        <p:txBody>
          <a:bodyPr wrap="none" rtlCol="0">
            <a:spAutoFit/>
          </a:bodyPr>
          <a:lstStyle/>
          <a:p>
            <a:pPr algn="ctr">
              <a:lnSpc>
                <a:spcPct val="150000"/>
              </a:lnSpc>
            </a:pPr>
            <a:r>
              <a:rPr lang="uk-UA" sz="2800" dirty="0">
                <a:solidFill>
                  <a:srgbClr val="182947"/>
                </a:solidFill>
                <a:latin typeface="Proxima Nova Rg" panose="02000506030000020004" pitchFamily="2" charset="0"/>
              </a:rPr>
              <a:t>З В І Т</a:t>
            </a:r>
          </a:p>
          <a:p>
            <a:pPr algn="ctr">
              <a:lnSpc>
                <a:spcPct val="150000"/>
              </a:lnSpc>
            </a:pPr>
            <a:r>
              <a:rPr lang="uk-UA" sz="2800" dirty="0">
                <a:solidFill>
                  <a:srgbClr val="182947"/>
                </a:solidFill>
                <a:latin typeface="Proxima Nova Rg" panose="02000506030000020004" pitchFamily="2" charset="0"/>
              </a:rPr>
              <a:t>за 6 місяців 2024 року</a:t>
            </a:r>
          </a:p>
          <a:p>
            <a:pPr algn="ctr">
              <a:lnSpc>
                <a:spcPct val="150000"/>
              </a:lnSpc>
            </a:pPr>
            <a:r>
              <a:rPr lang="uk-UA" sz="2800" dirty="0">
                <a:solidFill>
                  <a:srgbClr val="182947"/>
                </a:solidFill>
                <a:latin typeface="Proxima Nova Rg" panose="02000506030000020004" pitchFamily="2" charset="0"/>
              </a:rPr>
              <a:t>поліцейського офіцера громади</a:t>
            </a:r>
          </a:p>
          <a:p>
            <a:pPr algn="ctr">
              <a:lnSpc>
                <a:spcPct val="150000"/>
              </a:lnSpc>
            </a:pPr>
            <a:r>
              <a:rPr lang="uk-UA" sz="2800" dirty="0" err="1">
                <a:solidFill>
                  <a:srgbClr val="182947"/>
                </a:solidFill>
                <a:latin typeface="Proxima Nova Rg" panose="02000506030000020004" pitchFamily="2" charset="0"/>
              </a:rPr>
              <a:t>Баришівської</a:t>
            </a:r>
            <a:r>
              <a:rPr lang="uk-UA" sz="2800" dirty="0">
                <a:solidFill>
                  <a:srgbClr val="182947"/>
                </a:solidFill>
                <a:latin typeface="Proxima Nova Rg" panose="02000506030000020004" pitchFamily="2" charset="0"/>
              </a:rPr>
              <a:t> Територіальної Громади</a:t>
            </a:r>
          </a:p>
        </p:txBody>
      </p:sp>
      <p:cxnSp>
        <p:nvCxnSpPr>
          <p:cNvPr id="6" name="Прямая соединительная линия 5"/>
          <p:cNvCxnSpPr/>
          <p:nvPr/>
        </p:nvCxnSpPr>
        <p:spPr>
          <a:xfrm>
            <a:off x="231354" y="1916935"/>
            <a:ext cx="4583017" cy="11017"/>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7" name="Прямая соединительная линия 6"/>
          <p:cNvCxnSpPr/>
          <p:nvPr/>
        </p:nvCxnSpPr>
        <p:spPr>
          <a:xfrm>
            <a:off x="7346414" y="1927952"/>
            <a:ext cx="4583017" cy="11017"/>
          </a:xfrm>
          <a:prstGeom prst="line">
            <a:avLst/>
          </a:prstGeom>
          <a:ln w="19050"/>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462670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677" y="-1043"/>
            <a:ext cx="12258677" cy="6857960"/>
          </a:xfrm>
          <a:prstGeom prst="rect">
            <a:avLst/>
          </a:prstGeom>
        </p:spPr>
      </p:pic>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40060" y="2296209"/>
            <a:ext cx="753535" cy="753535"/>
          </a:xfrm>
          <a:prstGeom prst="rect">
            <a:avLst/>
          </a:prstGeom>
        </p:spPr>
      </p:pic>
      <p:sp>
        <p:nvSpPr>
          <p:cNvPr id="8" name="TextBox 7"/>
          <p:cNvSpPr txBox="1"/>
          <p:nvPr/>
        </p:nvSpPr>
        <p:spPr>
          <a:xfrm>
            <a:off x="3262430" y="2411366"/>
            <a:ext cx="4948791" cy="523220"/>
          </a:xfrm>
          <a:prstGeom prst="rect">
            <a:avLst/>
          </a:prstGeom>
          <a:noFill/>
        </p:spPr>
        <p:txBody>
          <a:bodyPr wrap="none" rtlCol="0">
            <a:spAutoFit/>
          </a:bodyPr>
          <a:lstStyle/>
          <a:p>
            <a:r>
              <a:rPr lang="uk-UA" sz="2800" dirty="0">
                <a:latin typeface="Proxima Nova Lt" panose="02000506030000020004" pitchFamily="2" charset="0"/>
              </a:rPr>
              <a:t>Кількість населених пунктів</a:t>
            </a:r>
          </a:p>
        </p:txBody>
      </p:sp>
      <p:sp>
        <p:nvSpPr>
          <p:cNvPr id="9" name="TextBox 8"/>
          <p:cNvSpPr txBox="1"/>
          <p:nvPr/>
        </p:nvSpPr>
        <p:spPr>
          <a:xfrm>
            <a:off x="8895980" y="2411366"/>
            <a:ext cx="537327" cy="523220"/>
          </a:xfrm>
          <a:prstGeom prst="rect">
            <a:avLst/>
          </a:prstGeom>
          <a:noFill/>
        </p:spPr>
        <p:txBody>
          <a:bodyPr wrap="none" rtlCol="0">
            <a:spAutoFit/>
          </a:bodyPr>
          <a:lstStyle/>
          <a:p>
            <a:r>
              <a:rPr lang="uk-UA" sz="2800" dirty="0">
                <a:solidFill>
                  <a:srgbClr val="182947"/>
                </a:solidFill>
                <a:latin typeface="Proxima Nova Rg" panose="02000506030000020004" pitchFamily="2" charset="0"/>
              </a:rPr>
              <a:t>19</a:t>
            </a:r>
          </a:p>
        </p:txBody>
      </p:sp>
      <p:pic>
        <p:nvPicPr>
          <p:cNvPr id="10" name="Рисунок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10783" y="3699024"/>
            <a:ext cx="812091" cy="757474"/>
          </a:xfrm>
          <a:prstGeom prst="rect">
            <a:avLst/>
          </a:prstGeom>
        </p:spPr>
      </p:pic>
      <p:sp>
        <p:nvSpPr>
          <p:cNvPr id="11" name="TextBox 10"/>
          <p:cNvSpPr txBox="1"/>
          <p:nvPr/>
        </p:nvSpPr>
        <p:spPr>
          <a:xfrm>
            <a:off x="3321552" y="3816151"/>
            <a:ext cx="3570208" cy="523220"/>
          </a:xfrm>
          <a:prstGeom prst="rect">
            <a:avLst/>
          </a:prstGeom>
          <a:noFill/>
        </p:spPr>
        <p:txBody>
          <a:bodyPr wrap="none" rtlCol="0">
            <a:spAutoFit/>
          </a:bodyPr>
          <a:lstStyle/>
          <a:p>
            <a:r>
              <a:rPr lang="uk-UA" sz="2800" dirty="0">
                <a:latin typeface="Proxima Nova Lt" panose="02000506030000020004" pitchFamily="2" charset="0"/>
              </a:rPr>
              <a:t>Кількість населення</a:t>
            </a:r>
          </a:p>
        </p:txBody>
      </p:sp>
      <p:sp>
        <p:nvSpPr>
          <p:cNvPr id="12" name="TextBox 11"/>
          <p:cNvSpPr txBox="1"/>
          <p:nvPr/>
        </p:nvSpPr>
        <p:spPr>
          <a:xfrm>
            <a:off x="8895980" y="3816151"/>
            <a:ext cx="1066318" cy="523220"/>
          </a:xfrm>
          <a:prstGeom prst="rect">
            <a:avLst/>
          </a:prstGeom>
          <a:noFill/>
        </p:spPr>
        <p:txBody>
          <a:bodyPr wrap="none" rtlCol="0">
            <a:spAutoFit/>
          </a:bodyPr>
          <a:lstStyle/>
          <a:p>
            <a:r>
              <a:rPr lang="uk-UA" sz="2800" dirty="0">
                <a:solidFill>
                  <a:srgbClr val="182947"/>
                </a:solidFill>
                <a:latin typeface="Proxima Nova Rg" panose="02000506030000020004" pitchFamily="2" charset="0"/>
              </a:rPr>
              <a:t>13424</a:t>
            </a:r>
          </a:p>
        </p:txBody>
      </p:sp>
      <p:sp>
        <p:nvSpPr>
          <p:cNvPr id="14" name="TextBox 13"/>
          <p:cNvSpPr txBox="1"/>
          <p:nvPr/>
        </p:nvSpPr>
        <p:spPr>
          <a:xfrm>
            <a:off x="3321552" y="4996849"/>
            <a:ext cx="3887603" cy="954107"/>
          </a:xfrm>
          <a:prstGeom prst="rect">
            <a:avLst/>
          </a:prstGeom>
          <a:noFill/>
        </p:spPr>
        <p:txBody>
          <a:bodyPr wrap="none" rtlCol="0">
            <a:spAutoFit/>
          </a:bodyPr>
          <a:lstStyle/>
          <a:p>
            <a:r>
              <a:rPr lang="uk-UA" sz="2800" dirty="0">
                <a:latin typeface="Proxima Nova Lt" panose="02000506030000020004" pitchFamily="2" charset="0"/>
              </a:rPr>
              <a:t>Кількість ПОГ, </a:t>
            </a:r>
          </a:p>
          <a:p>
            <a:r>
              <a:rPr lang="uk-UA" sz="2800" dirty="0">
                <a:latin typeface="Proxima Nova Lt" panose="02000506030000020004" pitchFamily="2" charset="0"/>
              </a:rPr>
              <a:t>які обслуговують ОТГ</a:t>
            </a:r>
          </a:p>
        </p:txBody>
      </p:sp>
      <p:sp>
        <p:nvSpPr>
          <p:cNvPr id="16" name="Овал 15"/>
          <p:cNvSpPr/>
          <p:nvPr/>
        </p:nvSpPr>
        <p:spPr>
          <a:xfrm>
            <a:off x="2469339" y="5097134"/>
            <a:ext cx="753535" cy="753535"/>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uk-UA"/>
          </a:p>
        </p:txBody>
      </p:sp>
      <p:sp>
        <p:nvSpPr>
          <p:cNvPr id="15" name="TextBox 14"/>
          <p:cNvSpPr txBox="1"/>
          <p:nvPr/>
        </p:nvSpPr>
        <p:spPr>
          <a:xfrm>
            <a:off x="8895980" y="5212291"/>
            <a:ext cx="380232" cy="523220"/>
          </a:xfrm>
          <a:prstGeom prst="rect">
            <a:avLst/>
          </a:prstGeom>
          <a:noFill/>
        </p:spPr>
        <p:txBody>
          <a:bodyPr wrap="none" rtlCol="0">
            <a:spAutoFit/>
          </a:bodyPr>
          <a:lstStyle/>
          <a:p>
            <a:r>
              <a:rPr lang="uk-UA" sz="2800" dirty="0">
                <a:solidFill>
                  <a:srgbClr val="182947"/>
                </a:solidFill>
                <a:latin typeface="Proxima Nova Rg" panose="02000506030000020004" pitchFamily="2" charset="0"/>
              </a:rPr>
              <a:t>1</a:t>
            </a:r>
          </a:p>
        </p:txBody>
      </p:sp>
      <p:pic>
        <p:nvPicPr>
          <p:cNvPr id="13" name="Рисунок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68017" y="5195814"/>
            <a:ext cx="556176" cy="556176"/>
          </a:xfrm>
          <a:prstGeom prst="rect">
            <a:avLst/>
          </a:prstGeom>
        </p:spPr>
      </p:pic>
      <p:sp>
        <p:nvSpPr>
          <p:cNvPr id="18" name="TextBox 17"/>
          <p:cNvSpPr txBox="1"/>
          <p:nvPr/>
        </p:nvSpPr>
        <p:spPr>
          <a:xfrm>
            <a:off x="260272" y="579421"/>
            <a:ext cx="3288144" cy="523220"/>
          </a:xfrm>
          <a:prstGeom prst="rect">
            <a:avLst/>
          </a:prstGeom>
          <a:noFill/>
        </p:spPr>
        <p:txBody>
          <a:bodyPr wrap="none" rtlCol="0">
            <a:spAutoFit/>
          </a:bodyPr>
          <a:lstStyle/>
          <a:p>
            <a:r>
              <a:rPr lang="uk-UA" sz="2800" dirty="0">
                <a:solidFill>
                  <a:schemeClr val="bg1"/>
                </a:solidFill>
                <a:latin typeface="Proxima Nova Rg" panose="02000506030000020004" pitchFamily="2" charset="0"/>
              </a:rPr>
              <a:t>БАРИШІВСЬКА ТГ</a:t>
            </a:r>
          </a:p>
        </p:txBody>
      </p:sp>
      <p:cxnSp>
        <p:nvCxnSpPr>
          <p:cNvPr id="19" name="Прямая соединительная линия 18"/>
          <p:cNvCxnSpPr/>
          <p:nvPr/>
        </p:nvCxnSpPr>
        <p:spPr>
          <a:xfrm>
            <a:off x="8471451" y="2296209"/>
            <a:ext cx="0" cy="3620790"/>
          </a:xfrm>
          <a:prstGeom prst="line">
            <a:avLst/>
          </a:prstGeom>
          <a:ln w="19050"/>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839602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73" cy="6857960"/>
          </a:xfrm>
          <a:prstGeom prst="rect">
            <a:avLst/>
          </a:prstGeom>
        </p:spPr>
      </p:pic>
      <p:sp>
        <p:nvSpPr>
          <p:cNvPr id="3" name="TextBox 2"/>
          <p:cNvSpPr txBox="1"/>
          <p:nvPr/>
        </p:nvSpPr>
        <p:spPr>
          <a:xfrm>
            <a:off x="371475" y="561975"/>
            <a:ext cx="10073592" cy="646331"/>
          </a:xfrm>
          <a:prstGeom prst="rect">
            <a:avLst/>
          </a:prstGeom>
          <a:noFill/>
        </p:spPr>
        <p:txBody>
          <a:bodyPr wrap="none" rtlCol="0">
            <a:spAutoFit/>
          </a:bodyPr>
          <a:lstStyle/>
          <a:p>
            <a:r>
              <a:rPr lang="uk-UA" sz="2800" dirty="0">
                <a:solidFill>
                  <a:schemeClr val="bg1"/>
                </a:solidFill>
                <a:latin typeface="Proxima Nova Rg" panose="02000506030000020004" pitchFamily="2" charset="0"/>
              </a:rPr>
              <a:t>РЕЗУЛЬТАТИ ДІЯЛЬНОСТІ ПОГ ЗА </a:t>
            </a:r>
            <a:r>
              <a:rPr lang="uk-UA" sz="3600" dirty="0">
                <a:solidFill>
                  <a:schemeClr val="bg1"/>
                </a:solidFill>
                <a:latin typeface="Proxima Nova Rg" panose="02000506030000020004" pitchFamily="2" charset="0"/>
              </a:rPr>
              <a:t>6 місяців 2024 року</a:t>
            </a:r>
          </a:p>
        </p:txBody>
      </p:sp>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4194" y="2076702"/>
            <a:ext cx="904876" cy="904876"/>
          </a:xfrm>
          <a:prstGeom prst="rect">
            <a:avLst/>
          </a:prstGeom>
        </p:spPr>
      </p:pic>
      <p:sp>
        <p:nvSpPr>
          <p:cNvPr id="5" name="TextBox 4"/>
          <p:cNvSpPr txBox="1"/>
          <p:nvPr/>
        </p:nvSpPr>
        <p:spPr>
          <a:xfrm>
            <a:off x="3428418" y="2296181"/>
            <a:ext cx="4443845" cy="523220"/>
          </a:xfrm>
          <a:prstGeom prst="rect">
            <a:avLst/>
          </a:prstGeom>
          <a:noFill/>
        </p:spPr>
        <p:txBody>
          <a:bodyPr wrap="none" rtlCol="0">
            <a:spAutoFit/>
          </a:bodyPr>
          <a:lstStyle/>
          <a:p>
            <a:r>
              <a:rPr lang="uk-UA" sz="2800" dirty="0">
                <a:latin typeface="Proxima Nova Lt" panose="02000506030000020004" pitchFamily="2" charset="0"/>
              </a:rPr>
              <a:t>Виступи перед громадою</a:t>
            </a:r>
          </a:p>
        </p:txBody>
      </p:sp>
      <p:sp>
        <p:nvSpPr>
          <p:cNvPr id="6" name="TextBox 5"/>
          <p:cNvSpPr txBox="1"/>
          <p:nvPr/>
        </p:nvSpPr>
        <p:spPr>
          <a:xfrm>
            <a:off x="8946147" y="2281893"/>
            <a:ext cx="303288" cy="523220"/>
          </a:xfrm>
          <a:prstGeom prst="rect">
            <a:avLst/>
          </a:prstGeom>
          <a:noFill/>
        </p:spPr>
        <p:txBody>
          <a:bodyPr wrap="none" rtlCol="0">
            <a:spAutoFit/>
          </a:bodyPr>
          <a:lstStyle/>
          <a:p>
            <a:r>
              <a:rPr lang="uk-UA" sz="2800" b="1" dirty="0">
                <a:latin typeface="Proxima Nova Rg" panose="02000506030000020004" pitchFamily="2" charset="0"/>
              </a:rPr>
              <a:t>5</a:t>
            </a:r>
          </a:p>
        </p:txBody>
      </p:sp>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61862" y="3448315"/>
            <a:ext cx="1049540" cy="1049540"/>
          </a:xfrm>
          <a:prstGeom prst="rect">
            <a:avLst/>
          </a:prstGeom>
        </p:spPr>
      </p:pic>
      <p:sp>
        <p:nvSpPr>
          <p:cNvPr id="8" name="TextBox 7"/>
          <p:cNvSpPr txBox="1"/>
          <p:nvPr/>
        </p:nvSpPr>
        <p:spPr>
          <a:xfrm>
            <a:off x="3428418" y="3498591"/>
            <a:ext cx="4060727" cy="954107"/>
          </a:xfrm>
          <a:prstGeom prst="rect">
            <a:avLst/>
          </a:prstGeom>
          <a:noFill/>
        </p:spPr>
        <p:txBody>
          <a:bodyPr wrap="none" rtlCol="0">
            <a:spAutoFit/>
          </a:bodyPr>
          <a:lstStyle/>
          <a:p>
            <a:r>
              <a:rPr lang="uk-UA" sz="2800" dirty="0">
                <a:latin typeface="Proxima Nova Lt" panose="02000506030000020004" pitchFamily="2" charset="0"/>
              </a:rPr>
              <a:t>Профілактичні бесіди</a:t>
            </a:r>
          </a:p>
          <a:p>
            <a:r>
              <a:rPr lang="uk-UA" sz="2800" dirty="0">
                <a:latin typeface="Proxima Nova Lt" panose="02000506030000020004" pitchFamily="2" charset="0"/>
              </a:rPr>
              <a:t>у навчальних закладах</a:t>
            </a:r>
          </a:p>
        </p:txBody>
      </p:sp>
      <p:sp>
        <p:nvSpPr>
          <p:cNvPr id="9" name="TextBox 8"/>
          <p:cNvSpPr txBox="1"/>
          <p:nvPr/>
        </p:nvSpPr>
        <p:spPr>
          <a:xfrm>
            <a:off x="8946146" y="3714170"/>
            <a:ext cx="378630" cy="523220"/>
          </a:xfrm>
          <a:prstGeom prst="rect">
            <a:avLst/>
          </a:prstGeom>
          <a:noFill/>
        </p:spPr>
        <p:txBody>
          <a:bodyPr wrap="none" rtlCol="0">
            <a:spAutoFit/>
          </a:bodyPr>
          <a:lstStyle/>
          <a:p>
            <a:r>
              <a:rPr lang="uk-UA" sz="2800" dirty="0">
                <a:solidFill>
                  <a:srgbClr val="182947"/>
                </a:solidFill>
                <a:latin typeface="Proxima Nova Rg" panose="02000506030000020004" pitchFamily="2" charset="0"/>
              </a:rPr>
              <a:t>5</a:t>
            </a:r>
          </a:p>
        </p:txBody>
      </p:sp>
      <p:pic>
        <p:nvPicPr>
          <p:cNvPr id="10" name="Рисунок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64838" y="5041387"/>
            <a:ext cx="843588" cy="843588"/>
          </a:xfrm>
          <a:prstGeom prst="rect">
            <a:avLst/>
          </a:prstGeom>
        </p:spPr>
      </p:pic>
      <p:sp>
        <p:nvSpPr>
          <p:cNvPr id="11" name="TextBox 10"/>
          <p:cNvSpPr txBox="1"/>
          <p:nvPr/>
        </p:nvSpPr>
        <p:spPr>
          <a:xfrm>
            <a:off x="3428418" y="4986127"/>
            <a:ext cx="3294492" cy="954107"/>
          </a:xfrm>
          <a:prstGeom prst="rect">
            <a:avLst/>
          </a:prstGeom>
          <a:noFill/>
        </p:spPr>
        <p:txBody>
          <a:bodyPr wrap="none" rtlCol="0">
            <a:spAutoFit/>
          </a:bodyPr>
          <a:lstStyle/>
          <a:p>
            <a:r>
              <a:rPr lang="uk-UA" sz="2800" dirty="0">
                <a:latin typeface="Proxima Nova Lt" panose="02000506030000020004" pitchFamily="2" charset="0"/>
              </a:rPr>
              <a:t>Реалізовуються</a:t>
            </a:r>
          </a:p>
          <a:p>
            <a:r>
              <a:rPr lang="uk-UA" sz="2800" dirty="0">
                <a:latin typeface="Proxima Nova Lt" panose="02000506030000020004" pitchFamily="2" charset="0"/>
              </a:rPr>
              <a:t>безпекові проєкти</a:t>
            </a:r>
          </a:p>
        </p:txBody>
      </p:sp>
      <p:sp>
        <p:nvSpPr>
          <p:cNvPr id="12" name="TextBox 11"/>
          <p:cNvSpPr txBox="1"/>
          <p:nvPr/>
        </p:nvSpPr>
        <p:spPr>
          <a:xfrm>
            <a:off x="8946145" y="5201570"/>
            <a:ext cx="303288" cy="523220"/>
          </a:xfrm>
          <a:prstGeom prst="rect">
            <a:avLst/>
          </a:prstGeom>
          <a:noFill/>
        </p:spPr>
        <p:txBody>
          <a:bodyPr wrap="none" rtlCol="0">
            <a:spAutoFit/>
          </a:bodyPr>
          <a:lstStyle/>
          <a:p>
            <a:r>
              <a:rPr lang="uk-UA" sz="2800" dirty="0">
                <a:solidFill>
                  <a:srgbClr val="182947"/>
                </a:solidFill>
                <a:latin typeface="Proxima Nova Rg" panose="02000506030000020004" pitchFamily="2" charset="0"/>
              </a:rPr>
              <a:t>0</a:t>
            </a:r>
          </a:p>
        </p:txBody>
      </p:sp>
      <p:cxnSp>
        <p:nvCxnSpPr>
          <p:cNvPr id="13" name="Прямая соединительная линия 12"/>
          <p:cNvCxnSpPr/>
          <p:nvPr/>
        </p:nvCxnSpPr>
        <p:spPr>
          <a:xfrm>
            <a:off x="8352181" y="2264185"/>
            <a:ext cx="0" cy="3620790"/>
          </a:xfrm>
          <a:prstGeom prst="line">
            <a:avLst/>
          </a:prstGeom>
          <a:ln w="19050"/>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3519584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1" cy="6857960"/>
          </a:xfrm>
          <a:prstGeom prst="rect">
            <a:avLst/>
          </a:prstGeom>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58822" y="2286000"/>
            <a:ext cx="629510" cy="629510"/>
          </a:xfrm>
          <a:prstGeom prst="rect">
            <a:avLst/>
          </a:prstGeom>
        </p:spPr>
      </p:pic>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74270" y="2286000"/>
            <a:ext cx="608740" cy="608740"/>
          </a:xfrm>
          <a:prstGeom prst="rect">
            <a:avLst/>
          </a:prstGeom>
        </p:spPr>
      </p:pic>
      <p:sp>
        <p:nvSpPr>
          <p:cNvPr id="6" name="TextBox 5"/>
          <p:cNvSpPr txBox="1"/>
          <p:nvPr/>
        </p:nvSpPr>
        <p:spPr>
          <a:xfrm>
            <a:off x="795606" y="2991829"/>
            <a:ext cx="3153427" cy="523220"/>
          </a:xfrm>
          <a:prstGeom prst="rect">
            <a:avLst/>
          </a:prstGeom>
          <a:noFill/>
        </p:spPr>
        <p:txBody>
          <a:bodyPr wrap="none" rtlCol="0">
            <a:spAutoFit/>
          </a:bodyPr>
          <a:lstStyle/>
          <a:p>
            <a:r>
              <a:rPr lang="uk-UA" sz="2800" dirty="0">
                <a:solidFill>
                  <a:srgbClr val="182947"/>
                </a:solidFill>
                <a:latin typeface="Proxima Nova Lt" panose="02000506030000020004" pitchFamily="2" charset="0"/>
              </a:rPr>
              <a:t>Надійшло викликів</a:t>
            </a:r>
          </a:p>
        </p:txBody>
      </p:sp>
      <p:sp>
        <p:nvSpPr>
          <p:cNvPr id="7" name="TextBox 6"/>
          <p:cNvSpPr txBox="1"/>
          <p:nvPr/>
        </p:nvSpPr>
        <p:spPr>
          <a:xfrm>
            <a:off x="7164131" y="2991829"/>
            <a:ext cx="3959738" cy="523220"/>
          </a:xfrm>
          <a:prstGeom prst="rect">
            <a:avLst/>
          </a:prstGeom>
          <a:noFill/>
        </p:spPr>
        <p:txBody>
          <a:bodyPr wrap="none" rtlCol="0">
            <a:spAutoFit/>
          </a:bodyPr>
          <a:lstStyle/>
          <a:p>
            <a:r>
              <a:rPr lang="uk-UA" sz="2800" dirty="0">
                <a:solidFill>
                  <a:srgbClr val="182947"/>
                </a:solidFill>
                <a:latin typeface="Proxima Nova Lt" panose="02000506030000020004" pitchFamily="2" charset="0"/>
              </a:rPr>
              <a:t>Розглянуто матеріалів</a:t>
            </a:r>
          </a:p>
        </p:txBody>
      </p:sp>
      <p:sp>
        <p:nvSpPr>
          <p:cNvPr id="8" name="TextBox 7"/>
          <p:cNvSpPr txBox="1"/>
          <p:nvPr/>
        </p:nvSpPr>
        <p:spPr>
          <a:xfrm>
            <a:off x="1286256" y="4175116"/>
            <a:ext cx="1444626" cy="1015663"/>
          </a:xfrm>
          <a:prstGeom prst="rect">
            <a:avLst/>
          </a:prstGeom>
          <a:noFill/>
        </p:spPr>
        <p:txBody>
          <a:bodyPr wrap="none" rtlCol="0">
            <a:spAutoFit/>
          </a:bodyPr>
          <a:lstStyle/>
          <a:p>
            <a:r>
              <a:rPr lang="uk-UA" sz="6000" dirty="0">
                <a:solidFill>
                  <a:srgbClr val="182947"/>
                </a:solidFill>
                <a:latin typeface="Proxima Nova Rg" panose="02000506030000020004" pitchFamily="2" charset="0"/>
              </a:rPr>
              <a:t>785</a:t>
            </a:r>
          </a:p>
        </p:txBody>
      </p:sp>
      <p:cxnSp>
        <p:nvCxnSpPr>
          <p:cNvPr id="11" name="Прямая соединительная линия 10"/>
          <p:cNvCxnSpPr/>
          <p:nvPr/>
        </p:nvCxnSpPr>
        <p:spPr>
          <a:xfrm>
            <a:off x="6095999" y="2579985"/>
            <a:ext cx="0" cy="3620790"/>
          </a:xfrm>
          <a:prstGeom prst="line">
            <a:avLst/>
          </a:prstGeom>
          <a:ln w="19050"/>
        </p:spPr>
        <p:style>
          <a:lnRef idx="2">
            <a:schemeClr val="accent4"/>
          </a:lnRef>
          <a:fillRef idx="0">
            <a:schemeClr val="accent4"/>
          </a:fillRef>
          <a:effectRef idx="1">
            <a:schemeClr val="accent4"/>
          </a:effectRef>
          <a:fontRef idx="minor">
            <a:schemeClr val="tx1"/>
          </a:fontRef>
        </p:style>
      </p:cxnSp>
      <p:sp>
        <p:nvSpPr>
          <p:cNvPr id="10" name="TextBox 9"/>
          <p:cNvSpPr txBox="1"/>
          <p:nvPr/>
        </p:nvSpPr>
        <p:spPr>
          <a:xfrm>
            <a:off x="518831" y="379319"/>
            <a:ext cx="5319085" cy="954107"/>
          </a:xfrm>
          <a:prstGeom prst="rect">
            <a:avLst/>
          </a:prstGeom>
          <a:noFill/>
        </p:spPr>
        <p:txBody>
          <a:bodyPr wrap="none" rtlCol="0">
            <a:spAutoFit/>
          </a:bodyPr>
          <a:lstStyle/>
          <a:p>
            <a:r>
              <a:rPr lang="uk-UA" sz="2800" dirty="0">
                <a:solidFill>
                  <a:schemeClr val="bg1"/>
                </a:solidFill>
                <a:latin typeface="Proxima Nova Rg" panose="02000506030000020004" pitchFamily="2" charset="0"/>
              </a:rPr>
              <a:t>РЕЗУЛЬТАТИ ДІЯЛЬНОСТІ ПОГ</a:t>
            </a:r>
            <a:br>
              <a:rPr lang="uk-UA" sz="2800" dirty="0">
                <a:solidFill>
                  <a:schemeClr val="bg1"/>
                </a:solidFill>
                <a:latin typeface="Proxima Nova Rg" panose="02000506030000020004" pitchFamily="2" charset="0"/>
              </a:rPr>
            </a:br>
            <a:r>
              <a:rPr lang="uk-UA" sz="2800" dirty="0">
                <a:solidFill>
                  <a:schemeClr val="bg1"/>
                </a:solidFill>
                <a:latin typeface="Proxima Nova Rg" panose="02000506030000020004" pitchFamily="2" charset="0"/>
              </a:rPr>
              <a:t> </a:t>
            </a:r>
          </a:p>
        </p:txBody>
      </p:sp>
      <p:sp>
        <p:nvSpPr>
          <p:cNvPr id="18" name="TextBox 17"/>
          <p:cNvSpPr txBox="1"/>
          <p:nvPr/>
        </p:nvSpPr>
        <p:spPr>
          <a:xfrm>
            <a:off x="7382255" y="4175116"/>
            <a:ext cx="1444626" cy="1015663"/>
          </a:xfrm>
          <a:prstGeom prst="rect">
            <a:avLst/>
          </a:prstGeom>
          <a:noFill/>
        </p:spPr>
        <p:txBody>
          <a:bodyPr wrap="none" rtlCol="0">
            <a:spAutoFit/>
          </a:bodyPr>
          <a:lstStyle/>
          <a:p>
            <a:r>
              <a:rPr lang="uk-UA" sz="6000" dirty="0">
                <a:solidFill>
                  <a:srgbClr val="182947"/>
                </a:solidFill>
                <a:latin typeface="Proxima Nova Rg" panose="02000506030000020004" pitchFamily="2" charset="0"/>
              </a:rPr>
              <a:t>167</a:t>
            </a:r>
          </a:p>
        </p:txBody>
      </p:sp>
    </p:spTree>
    <p:extLst>
      <p:ext uri="{BB962C8B-B14F-4D97-AF65-F5344CB8AC3E}">
        <p14:creationId xmlns:p14="http://schemas.microsoft.com/office/powerpoint/2010/main" val="1414773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 y="0"/>
            <a:ext cx="12192073" cy="6857960"/>
          </a:xfrm>
          <a:prstGeom prst="rect">
            <a:avLst/>
          </a:prstGeom>
        </p:spPr>
      </p:pic>
      <p:sp>
        <p:nvSpPr>
          <p:cNvPr id="3" name="TextBox 2"/>
          <p:cNvSpPr txBox="1"/>
          <p:nvPr/>
        </p:nvSpPr>
        <p:spPr>
          <a:xfrm>
            <a:off x="338655" y="390293"/>
            <a:ext cx="5511445" cy="682495"/>
          </a:xfrm>
          <a:prstGeom prst="rect">
            <a:avLst/>
          </a:prstGeom>
          <a:noFill/>
        </p:spPr>
        <p:txBody>
          <a:bodyPr wrap="none" rtlCol="0">
            <a:spAutoFit/>
          </a:bodyPr>
          <a:lstStyle/>
          <a:p>
            <a:pPr>
              <a:lnSpc>
                <a:spcPct val="150000"/>
              </a:lnSpc>
            </a:pPr>
            <a:r>
              <a:rPr lang="uk-UA" sz="2800" dirty="0">
                <a:solidFill>
                  <a:schemeClr val="bg1"/>
                </a:solidFill>
                <a:latin typeface="Proxima Nova Lt" panose="02000506030000020004" pitchFamily="2" charset="0"/>
              </a:rPr>
              <a:t>АДМІНІСТРАТИВНА ПРАКТИКА</a:t>
            </a:r>
          </a:p>
        </p:txBody>
      </p:sp>
      <p:sp>
        <p:nvSpPr>
          <p:cNvPr id="4" name="TextBox 3"/>
          <p:cNvSpPr txBox="1"/>
          <p:nvPr/>
        </p:nvSpPr>
        <p:spPr>
          <a:xfrm>
            <a:off x="616008" y="2634969"/>
            <a:ext cx="1625766" cy="369332"/>
          </a:xfrm>
          <a:prstGeom prst="rect">
            <a:avLst/>
          </a:prstGeom>
          <a:noFill/>
        </p:spPr>
        <p:txBody>
          <a:bodyPr wrap="none" rtlCol="0">
            <a:spAutoFit/>
          </a:bodyPr>
          <a:lstStyle/>
          <a:p>
            <a:r>
              <a:rPr lang="uk-UA" dirty="0">
                <a:solidFill>
                  <a:srgbClr val="182947"/>
                </a:solidFill>
                <a:latin typeface="Proxima Nova Lt" panose="02000506030000020004" pitchFamily="2" charset="0"/>
              </a:rPr>
              <a:t>Ст. 44 КУпАП</a:t>
            </a:r>
          </a:p>
        </p:txBody>
      </p:sp>
      <p:sp>
        <p:nvSpPr>
          <p:cNvPr id="5" name="TextBox 4"/>
          <p:cNvSpPr txBox="1"/>
          <p:nvPr/>
        </p:nvSpPr>
        <p:spPr>
          <a:xfrm>
            <a:off x="559067" y="1801548"/>
            <a:ext cx="5070619" cy="523220"/>
          </a:xfrm>
          <a:prstGeom prst="rect">
            <a:avLst/>
          </a:prstGeom>
          <a:noFill/>
        </p:spPr>
        <p:txBody>
          <a:bodyPr wrap="none" rtlCol="0">
            <a:spAutoFit/>
          </a:bodyPr>
          <a:lstStyle/>
          <a:p>
            <a:r>
              <a:rPr lang="uk-UA" sz="2800" dirty="0">
                <a:solidFill>
                  <a:srgbClr val="182947"/>
                </a:solidFill>
                <a:latin typeface="Proxima Nova Lt" panose="02000506030000020004" pitchFamily="2" charset="0"/>
              </a:rPr>
              <a:t>у сфері громадської безпеки</a:t>
            </a:r>
          </a:p>
        </p:txBody>
      </p:sp>
      <p:cxnSp>
        <p:nvCxnSpPr>
          <p:cNvPr id="8" name="Прямая соединительная линия 7"/>
          <p:cNvCxnSpPr/>
          <p:nvPr/>
        </p:nvCxnSpPr>
        <p:spPr>
          <a:xfrm flipV="1">
            <a:off x="619395" y="2353190"/>
            <a:ext cx="6912117" cy="2129"/>
          </a:xfrm>
          <a:prstGeom prst="line">
            <a:avLst/>
          </a:prstGeom>
          <a:ln w="19050"/>
        </p:spPr>
        <p:style>
          <a:lnRef idx="2">
            <a:schemeClr val="accent4"/>
          </a:lnRef>
          <a:fillRef idx="0">
            <a:schemeClr val="accent4"/>
          </a:fillRef>
          <a:effectRef idx="1">
            <a:schemeClr val="accent4"/>
          </a:effectRef>
          <a:fontRef idx="minor">
            <a:schemeClr val="tx1"/>
          </a:fontRef>
        </p:style>
      </p:cxnSp>
      <p:sp>
        <p:nvSpPr>
          <p:cNvPr id="14" name="TextBox 13"/>
          <p:cNvSpPr txBox="1"/>
          <p:nvPr/>
        </p:nvSpPr>
        <p:spPr>
          <a:xfrm>
            <a:off x="617487" y="3653261"/>
            <a:ext cx="1720343" cy="369332"/>
          </a:xfrm>
          <a:prstGeom prst="rect">
            <a:avLst/>
          </a:prstGeom>
          <a:noFill/>
        </p:spPr>
        <p:txBody>
          <a:bodyPr wrap="none" rtlCol="0">
            <a:spAutoFit/>
          </a:bodyPr>
          <a:lstStyle/>
          <a:p>
            <a:r>
              <a:rPr lang="uk-UA" dirty="0">
                <a:solidFill>
                  <a:srgbClr val="182947"/>
                </a:solidFill>
                <a:latin typeface="Proxima Nova Lt" panose="02000506030000020004" pitchFamily="2" charset="0"/>
              </a:rPr>
              <a:t>Ст. 156 КУпАП</a:t>
            </a:r>
          </a:p>
        </p:txBody>
      </p:sp>
      <p:sp>
        <p:nvSpPr>
          <p:cNvPr id="16" name="TextBox 15"/>
          <p:cNvSpPr txBox="1"/>
          <p:nvPr/>
        </p:nvSpPr>
        <p:spPr>
          <a:xfrm>
            <a:off x="589078" y="4949276"/>
            <a:ext cx="1701107" cy="369332"/>
          </a:xfrm>
          <a:prstGeom prst="rect">
            <a:avLst/>
          </a:prstGeom>
          <a:noFill/>
        </p:spPr>
        <p:txBody>
          <a:bodyPr wrap="none" rtlCol="0">
            <a:spAutoFit/>
          </a:bodyPr>
          <a:lstStyle/>
          <a:p>
            <a:r>
              <a:rPr lang="uk-UA" dirty="0">
                <a:solidFill>
                  <a:srgbClr val="182947"/>
                </a:solidFill>
                <a:latin typeface="Proxima Nova Lt" panose="02000506030000020004" pitchFamily="2" charset="0"/>
              </a:rPr>
              <a:t>Ст. 173 КУпАП</a:t>
            </a:r>
          </a:p>
        </p:txBody>
      </p:sp>
      <p:sp>
        <p:nvSpPr>
          <p:cNvPr id="17" name="TextBox 16"/>
          <p:cNvSpPr txBox="1"/>
          <p:nvPr/>
        </p:nvSpPr>
        <p:spPr>
          <a:xfrm>
            <a:off x="4101500" y="2634969"/>
            <a:ext cx="1907895" cy="369332"/>
          </a:xfrm>
          <a:prstGeom prst="rect">
            <a:avLst/>
          </a:prstGeom>
          <a:noFill/>
        </p:spPr>
        <p:txBody>
          <a:bodyPr wrap="none" rtlCol="0">
            <a:spAutoFit/>
          </a:bodyPr>
          <a:lstStyle/>
          <a:p>
            <a:r>
              <a:rPr lang="uk-UA" dirty="0">
                <a:solidFill>
                  <a:srgbClr val="182947"/>
                </a:solidFill>
                <a:latin typeface="Proxima Nova Lt" panose="02000506030000020004" pitchFamily="2" charset="0"/>
              </a:rPr>
              <a:t>Ст. 173-2 КУпАП</a:t>
            </a:r>
          </a:p>
        </p:txBody>
      </p:sp>
      <p:sp>
        <p:nvSpPr>
          <p:cNvPr id="19" name="TextBox 18"/>
          <p:cNvSpPr txBox="1"/>
          <p:nvPr/>
        </p:nvSpPr>
        <p:spPr>
          <a:xfrm>
            <a:off x="4149463" y="5014704"/>
            <a:ext cx="1550313" cy="369332"/>
          </a:xfrm>
          <a:prstGeom prst="rect">
            <a:avLst/>
          </a:prstGeom>
          <a:noFill/>
        </p:spPr>
        <p:txBody>
          <a:bodyPr wrap="square" rtlCol="0">
            <a:spAutoFit/>
          </a:bodyPr>
          <a:lstStyle/>
          <a:p>
            <a:r>
              <a:rPr lang="uk-UA" dirty="0">
                <a:solidFill>
                  <a:srgbClr val="182947"/>
                </a:solidFill>
                <a:latin typeface="Proxima Nova Lt" panose="02000506030000020004" pitchFamily="2" charset="0"/>
              </a:rPr>
              <a:t>інші</a:t>
            </a:r>
          </a:p>
        </p:txBody>
      </p:sp>
      <p:sp>
        <p:nvSpPr>
          <p:cNvPr id="23" name="TextBox 22"/>
          <p:cNvSpPr txBox="1"/>
          <p:nvPr/>
        </p:nvSpPr>
        <p:spPr>
          <a:xfrm>
            <a:off x="4149463" y="3632540"/>
            <a:ext cx="1717137" cy="369332"/>
          </a:xfrm>
          <a:prstGeom prst="rect">
            <a:avLst/>
          </a:prstGeom>
          <a:noFill/>
        </p:spPr>
        <p:txBody>
          <a:bodyPr wrap="none" rtlCol="0">
            <a:spAutoFit/>
          </a:bodyPr>
          <a:lstStyle/>
          <a:p>
            <a:r>
              <a:rPr lang="uk-UA" dirty="0">
                <a:solidFill>
                  <a:srgbClr val="182947"/>
                </a:solidFill>
                <a:latin typeface="Proxima Nova Lt" panose="02000506030000020004" pitchFamily="2" charset="0"/>
              </a:rPr>
              <a:t>Ст. 184 КУпАП</a:t>
            </a:r>
          </a:p>
        </p:txBody>
      </p:sp>
      <p:sp>
        <p:nvSpPr>
          <p:cNvPr id="25" name="TextBox 24"/>
          <p:cNvSpPr txBox="1"/>
          <p:nvPr/>
        </p:nvSpPr>
        <p:spPr>
          <a:xfrm>
            <a:off x="2539141" y="2664302"/>
            <a:ext cx="303288" cy="523220"/>
          </a:xfrm>
          <a:prstGeom prst="rect">
            <a:avLst/>
          </a:prstGeom>
          <a:noFill/>
        </p:spPr>
        <p:txBody>
          <a:bodyPr wrap="none" rtlCol="0">
            <a:spAutoFit/>
          </a:bodyPr>
          <a:lstStyle/>
          <a:p>
            <a:r>
              <a:rPr lang="uk-UA" sz="2800" dirty="0">
                <a:solidFill>
                  <a:srgbClr val="182947"/>
                </a:solidFill>
                <a:latin typeface="Proxima Nova Rg" panose="02000506030000020004" pitchFamily="2" charset="0"/>
              </a:rPr>
              <a:t>1</a:t>
            </a:r>
          </a:p>
        </p:txBody>
      </p:sp>
      <p:sp>
        <p:nvSpPr>
          <p:cNvPr id="28" name="TextBox 27"/>
          <p:cNvSpPr txBox="1"/>
          <p:nvPr/>
        </p:nvSpPr>
        <p:spPr>
          <a:xfrm>
            <a:off x="2526948" y="3626488"/>
            <a:ext cx="360996" cy="523220"/>
          </a:xfrm>
          <a:prstGeom prst="rect">
            <a:avLst/>
          </a:prstGeom>
          <a:noFill/>
        </p:spPr>
        <p:txBody>
          <a:bodyPr wrap="none" rtlCol="0">
            <a:spAutoFit/>
          </a:bodyPr>
          <a:lstStyle/>
          <a:p>
            <a:r>
              <a:rPr lang="uk-UA" sz="2800" dirty="0">
                <a:solidFill>
                  <a:srgbClr val="182947"/>
                </a:solidFill>
                <a:latin typeface="Proxima Nova Rg" panose="02000506030000020004" pitchFamily="2" charset="0"/>
              </a:rPr>
              <a:t>1</a:t>
            </a:r>
          </a:p>
        </p:txBody>
      </p:sp>
      <p:sp>
        <p:nvSpPr>
          <p:cNvPr id="30" name="TextBox 29"/>
          <p:cNvSpPr txBox="1"/>
          <p:nvPr/>
        </p:nvSpPr>
        <p:spPr>
          <a:xfrm>
            <a:off x="6753734" y="2576038"/>
            <a:ext cx="184731" cy="523220"/>
          </a:xfrm>
          <a:prstGeom prst="rect">
            <a:avLst/>
          </a:prstGeom>
          <a:noFill/>
        </p:spPr>
        <p:txBody>
          <a:bodyPr wrap="none" rtlCol="0">
            <a:spAutoFit/>
          </a:bodyPr>
          <a:lstStyle/>
          <a:p>
            <a:endParaRPr lang="uk-UA" sz="2800" dirty="0">
              <a:solidFill>
                <a:srgbClr val="182947"/>
              </a:solidFill>
              <a:latin typeface="Proxima Nova Rg" panose="02000506030000020004" pitchFamily="2" charset="0"/>
            </a:endParaRPr>
          </a:p>
        </p:txBody>
      </p:sp>
      <p:sp>
        <p:nvSpPr>
          <p:cNvPr id="35" name="TextBox 34"/>
          <p:cNvSpPr txBox="1"/>
          <p:nvPr/>
        </p:nvSpPr>
        <p:spPr>
          <a:xfrm>
            <a:off x="6650345" y="4860816"/>
            <a:ext cx="575799" cy="523220"/>
          </a:xfrm>
          <a:prstGeom prst="rect">
            <a:avLst/>
          </a:prstGeom>
          <a:noFill/>
        </p:spPr>
        <p:txBody>
          <a:bodyPr wrap="none" rtlCol="0">
            <a:spAutoFit/>
          </a:bodyPr>
          <a:lstStyle/>
          <a:p>
            <a:r>
              <a:rPr lang="uk-UA" sz="2800" dirty="0">
                <a:solidFill>
                  <a:srgbClr val="182947"/>
                </a:solidFill>
                <a:latin typeface="Proxima Nova Rg" panose="02000506030000020004" pitchFamily="2" charset="0"/>
              </a:rPr>
              <a:t>14</a:t>
            </a:r>
          </a:p>
        </p:txBody>
      </p:sp>
      <p:sp>
        <p:nvSpPr>
          <p:cNvPr id="36" name="TextBox 35"/>
          <p:cNvSpPr txBox="1"/>
          <p:nvPr/>
        </p:nvSpPr>
        <p:spPr>
          <a:xfrm>
            <a:off x="6642402" y="2664302"/>
            <a:ext cx="563314" cy="523220"/>
          </a:xfrm>
          <a:prstGeom prst="rect">
            <a:avLst/>
          </a:prstGeom>
          <a:noFill/>
        </p:spPr>
        <p:txBody>
          <a:bodyPr wrap="square" rtlCol="0">
            <a:spAutoFit/>
          </a:bodyPr>
          <a:lstStyle/>
          <a:p>
            <a:r>
              <a:rPr lang="uk-UA" sz="2800" dirty="0">
                <a:solidFill>
                  <a:srgbClr val="182947"/>
                </a:solidFill>
                <a:latin typeface="Proxima Nova Rg" panose="02000506030000020004" pitchFamily="2" charset="0"/>
              </a:rPr>
              <a:t>4</a:t>
            </a:r>
          </a:p>
        </p:txBody>
      </p:sp>
      <p:pic>
        <p:nvPicPr>
          <p:cNvPr id="41" name="Рисунок 26"/>
          <p:cNvPicPr>
            <a:picLocks noChangeAspect="1"/>
          </p:cNvPicPr>
          <p:nvPr/>
        </p:nvPicPr>
        <p:blipFill>
          <a:blip r:embed="rId4" cstate="print">
            <a:duotone>
              <a:schemeClr val="accent5">
                <a:shade val="45000"/>
                <a:satMod val="135000"/>
              </a:schemeClr>
              <a:prstClr val="white"/>
            </a:duotone>
            <a:lum bright="-40000" contrast="-40000"/>
          </a:blip>
          <a:srcRect/>
          <a:stretch>
            <a:fillRect/>
          </a:stretch>
        </p:blipFill>
        <p:spPr bwMode="auto">
          <a:xfrm>
            <a:off x="9621057" y="2974674"/>
            <a:ext cx="1122148" cy="1130113"/>
          </a:xfrm>
          <a:prstGeom prst="rect">
            <a:avLst/>
          </a:prstGeom>
          <a:noFill/>
          <a:ln w="9525">
            <a:noFill/>
            <a:miter lim="800000"/>
            <a:headEnd/>
            <a:tailEnd/>
          </a:ln>
        </p:spPr>
      </p:pic>
      <p:sp>
        <p:nvSpPr>
          <p:cNvPr id="42" name="TextBox 41"/>
          <p:cNvSpPr txBox="1"/>
          <p:nvPr/>
        </p:nvSpPr>
        <p:spPr>
          <a:xfrm>
            <a:off x="9242610" y="4198796"/>
            <a:ext cx="1879041" cy="523220"/>
          </a:xfrm>
          <a:prstGeom prst="rect">
            <a:avLst/>
          </a:prstGeom>
          <a:noFill/>
        </p:spPr>
        <p:txBody>
          <a:bodyPr wrap="none" rtlCol="0">
            <a:spAutoFit/>
          </a:bodyPr>
          <a:lstStyle/>
          <a:p>
            <a:r>
              <a:rPr lang="uk-UA" sz="2800" spc="300" dirty="0">
                <a:solidFill>
                  <a:srgbClr val="182947"/>
                </a:solidFill>
                <a:latin typeface="Proxima Nova Rg" panose="02000506030000020004" pitchFamily="2" charset="0"/>
              </a:rPr>
              <a:t>ВСЬОГО</a:t>
            </a:r>
          </a:p>
        </p:txBody>
      </p:sp>
      <p:sp>
        <p:nvSpPr>
          <p:cNvPr id="43" name="TextBox 42"/>
          <p:cNvSpPr txBox="1"/>
          <p:nvPr/>
        </p:nvSpPr>
        <p:spPr>
          <a:xfrm>
            <a:off x="9215358" y="5014882"/>
            <a:ext cx="1024639" cy="1015663"/>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uk-UA" sz="6000" dirty="0">
                <a:solidFill>
                  <a:srgbClr val="182947"/>
                </a:solidFill>
                <a:latin typeface="Proxima Nova Rg" panose="02000506030000020004" pitchFamily="2" charset="0"/>
              </a:rPr>
              <a:t>23</a:t>
            </a:r>
          </a:p>
        </p:txBody>
      </p:sp>
      <p:sp>
        <p:nvSpPr>
          <p:cNvPr id="44" name="TextBox 43"/>
          <p:cNvSpPr txBox="1"/>
          <p:nvPr/>
        </p:nvSpPr>
        <p:spPr>
          <a:xfrm>
            <a:off x="2490372" y="4937760"/>
            <a:ext cx="303288" cy="523220"/>
          </a:xfrm>
          <a:prstGeom prst="rect">
            <a:avLst/>
          </a:prstGeom>
          <a:noFill/>
        </p:spPr>
        <p:txBody>
          <a:bodyPr wrap="square" rtlCol="0">
            <a:spAutoFit/>
          </a:bodyPr>
          <a:lstStyle/>
          <a:p>
            <a:r>
              <a:rPr lang="uk-UA" sz="2800" dirty="0">
                <a:solidFill>
                  <a:srgbClr val="182947"/>
                </a:solidFill>
                <a:latin typeface="Proxima Nova Rg" panose="02000506030000020004" pitchFamily="2" charset="0"/>
              </a:rPr>
              <a:t>1</a:t>
            </a:r>
          </a:p>
        </p:txBody>
      </p:sp>
      <p:sp>
        <p:nvSpPr>
          <p:cNvPr id="45" name="TextBox 44"/>
          <p:cNvSpPr txBox="1"/>
          <p:nvPr/>
        </p:nvSpPr>
        <p:spPr>
          <a:xfrm>
            <a:off x="4213351" y="2607572"/>
            <a:ext cx="184731" cy="369332"/>
          </a:xfrm>
          <a:prstGeom prst="rect">
            <a:avLst/>
          </a:prstGeom>
          <a:noFill/>
        </p:spPr>
        <p:txBody>
          <a:bodyPr wrap="none" rtlCol="0">
            <a:spAutoFit/>
          </a:bodyPr>
          <a:lstStyle/>
          <a:p>
            <a:endParaRPr lang="uk-UA" dirty="0">
              <a:solidFill>
                <a:srgbClr val="182947"/>
              </a:solidFill>
              <a:latin typeface="Proxima Nova Lt" panose="02000506030000020004" pitchFamily="2" charset="0"/>
            </a:endParaRPr>
          </a:p>
        </p:txBody>
      </p:sp>
      <p:sp>
        <p:nvSpPr>
          <p:cNvPr id="46" name="TextBox 45"/>
          <p:cNvSpPr txBox="1"/>
          <p:nvPr/>
        </p:nvSpPr>
        <p:spPr>
          <a:xfrm>
            <a:off x="6757967" y="3478652"/>
            <a:ext cx="360996" cy="523220"/>
          </a:xfrm>
          <a:prstGeom prst="rect">
            <a:avLst/>
          </a:prstGeom>
          <a:noFill/>
        </p:spPr>
        <p:txBody>
          <a:bodyPr wrap="none" rtlCol="0">
            <a:spAutoFit/>
          </a:bodyPr>
          <a:lstStyle/>
          <a:p>
            <a:r>
              <a:rPr lang="uk-UA" sz="2800" dirty="0">
                <a:solidFill>
                  <a:srgbClr val="182947"/>
                </a:solidFill>
                <a:latin typeface="Proxima Nova Rg" panose="02000506030000020004" pitchFamily="2" charset="0"/>
              </a:rPr>
              <a:t>2</a:t>
            </a:r>
          </a:p>
        </p:txBody>
      </p:sp>
    </p:spTree>
    <p:extLst>
      <p:ext uri="{BB962C8B-B14F-4D97-AF65-F5344CB8AC3E}">
        <p14:creationId xmlns:p14="http://schemas.microsoft.com/office/powerpoint/2010/main" val="50213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73" cy="6857960"/>
          </a:xfrm>
          <a:prstGeom prst="rect">
            <a:avLst/>
          </a:prstGeom>
        </p:spPr>
      </p:pic>
      <p:sp>
        <p:nvSpPr>
          <p:cNvPr id="3" name="Прямоугольник 2"/>
          <p:cNvSpPr/>
          <p:nvPr/>
        </p:nvSpPr>
        <p:spPr>
          <a:xfrm>
            <a:off x="332672" y="426637"/>
            <a:ext cx="5511445" cy="738664"/>
          </a:xfrm>
          <a:prstGeom prst="rect">
            <a:avLst/>
          </a:prstGeom>
        </p:spPr>
        <p:txBody>
          <a:bodyPr wrap="none">
            <a:spAutoFit/>
          </a:bodyPr>
          <a:lstStyle/>
          <a:p>
            <a:pPr lvl="0">
              <a:lnSpc>
                <a:spcPct val="150000"/>
              </a:lnSpc>
            </a:pPr>
            <a:r>
              <a:rPr lang="uk-UA" sz="2800" dirty="0">
                <a:solidFill>
                  <a:prstClr val="white"/>
                </a:solidFill>
                <a:latin typeface="Proxima Nova Lt" panose="02000506030000020004" pitchFamily="2" charset="0"/>
              </a:rPr>
              <a:t>АДМІНІСТРАТИВНА ПРАКТИКА</a:t>
            </a:r>
          </a:p>
        </p:txBody>
      </p:sp>
      <p:sp>
        <p:nvSpPr>
          <p:cNvPr id="4" name="Прямоугольник 3"/>
          <p:cNvSpPr/>
          <p:nvPr/>
        </p:nvSpPr>
        <p:spPr>
          <a:xfrm>
            <a:off x="2966187" y="1755593"/>
            <a:ext cx="5897768" cy="523220"/>
          </a:xfrm>
          <a:prstGeom prst="rect">
            <a:avLst/>
          </a:prstGeom>
        </p:spPr>
        <p:txBody>
          <a:bodyPr wrap="none">
            <a:spAutoFit/>
          </a:bodyPr>
          <a:lstStyle/>
          <a:p>
            <a:r>
              <a:rPr lang="uk-UA" sz="2800" dirty="0">
                <a:solidFill>
                  <a:srgbClr val="182947"/>
                </a:solidFill>
                <a:latin typeface="Proxima Nova Lt" panose="02000506030000020004" pitchFamily="2" charset="0"/>
              </a:rPr>
              <a:t>у сфері безпеки дорожнього руху</a:t>
            </a:r>
          </a:p>
        </p:txBody>
      </p:sp>
      <p:cxnSp>
        <p:nvCxnSpPr>
          <p:cNvPr id="5" name="Прямая соединительная линия 4"/>
          <p:cNvCxnSpPr/>
          <p:nvPr/>
        </p:nvCxnSpPr>
        <p:spPr>
          <a:xfrm flipV="1">
            <a:off x="2388058" y="2325472"/>
            <a:ext cx="6912117" cy="2129"/>
          </a:xfrm>
          <a:prstGeom prst="line">
            <a:avLst/>
          </a:prstGeom>
          <a:ln w="19050"/>
        </p:spPr>
        <p:style>
          <a:lnRef idx="2">
            <a:schemeClr val="accent4"/>
          </a:lnRef>
          <a:fillRef idx="0">
            <a:schemeClr val="accent4"/>
          </a:fillRef>
          <a:effectRef idx="1">
            <a:schemeClr val="accent4"/>
          </a:effectRef>
          <a:fontRef idx="minor">
            <a:schemeClr val="tx1"/>
          </a:fontRef>
        </p:style>
      </p:cxnSp>
      <p:sp>
        <p:nvSpPr>
          <p:cNvPr id="6" name="TextBox 5"/>
          <p:cNvSpPr txBox="1"/>
          <p:nvPr/>
        </p:nvSpPr>
        <p:spPr>
          <a:xfrm>
            <a:off x="1295537" y="2696404"/>
            <a:ext cx="1670650" cy="369332"/>
          </a:xfrm>
          <a:prstGeom prst="rect">
            <a:avLst/>
          </a:prstGeom>
          <a:noFill/>
        </p:spPr>
        <p:txBody>
          <a:bodyPr wrap="none" rtlCol="0">
            <a:spAutoFit/>
          </a:bodyPr>
          <a:lstStyle/>
          <a:p>
            <a:r>
              <a:rPr lang="uk-UA" dirty="0">
                <a:solidFill>
                  <a:srgbClr val="182947"/>
                </a:solidFill>
                <a:latin typeface="Proxima Nova Lt" panose="02000506030000020004" pitchFamily="2" charset="0"/>
              </a:rPr>
              <a:t>Ст. 121 КУпАП</a:t>
            </a:r>
          </a:p>
        </p:txBody>
      </p:sp>
      <p:sp>
        <p:nvSpPr>
          <p:cNvPr id="7" name="TextBox 6"/>
          <p:cNvSpPr txBox="1"/>
          <p:nvPr/>
        </p:nvSpPr>
        <p:spPr>
          <a:xfrm>
            <a:off x="9259060" y="2685736"/>
            <a:ext cx="1720343" cy="369332"/>
          </a:xfrm>
          <a:prstGeom prst="rect">
            <a:avLst/>
          </a:prstGeom>
          <a:noFill/>
        </p:spPr>
        <p:txBody>
          <a:bodyPr wrap="none" rtlCol="0">
            <a:spAutoFit/>
          </a:bodyPr>
          <a:lstStyle/>
          <a:p>
            <a:r>
              <a:rPr lang="uk-UA" dirty="0">
                <a:solidFill>
                  <a:srgbClr val="182947"/>
                </a:solidFill>
                <a:latin typeface="Proxima Nova Lt" panose="02000506030000020004" pitchFamily="2" charset="0"/>
              </a:rPr>
              <a:t>Ст. 122 КУпАП</a:t>
            </a:r>
          </a:p>
        </p:txBody>
      </p:sp>
      <p:sp>
        <p:nvSpPr>
          <p:cNvPr id="8" name="TextBox 7"/>
          <p:cNvSpPr txBox="1"/>
          <p:nvPr/>
        </p:nvSpPr>
        <p:spPr>
          <a:xfrm>
            <a:off x="1295537" y="3996900"/>
            <a:ext cx="1717137" cy="369332"/>
          </a:xfrm>
          <a:prstGeom prst="rect">
            <a:avLst/>
          </a:prstGeom>
          <a:noFill/>
        </p:spPr>
        <p:txBody>
          <a:bodyPr wrap="none" rtlCol="0">
            <a:spAutoFit/>
          </a:bodyPr>
          <a:lstStyle/>
          <a:p>
            <a:r>
              <a:rPr lang="uk-UA" dirty="0">
                <a:solidFill>
                  <a:srgbClr val="182947"/>
                </a:solidFill>
                <a:latin typeface="Proxima Nova Lt" panose="02000506030000020004" pitchFamily="2" charset="0"/>
              </a:rPr>
              <a:t>Ст. 124 КУпАП</a:t>
            </a:r>
          </a:p>
        </p:txBody>
      </p:sp>
      <p:sp>
        <p:nvSpPr>
          <p:cNvPr id="9" name="TextBox 8"/>
          <p:cNvSpPr txBox="1"/>
          <p:nvPr/>
        </p:nvSpPr>
        <p:spPr>
          <a:xfrm>
            <a:off x="9300175" y="4012653"/>
            <a:ext cx="1721946" cy="369332"/>
          </a:xfrm>
          <a:prstGeom prst="rect">
            <a:avLst/>
          </a:prstGeom>
          <a:noFill/>
        </p:spPr>
        <p:txBody>
          <a:bodyPr wrap="none" rtlCol="0">
            <a:spAutoFit/>
          </a:bodyPr>
          <a:lstStyle/>
          <a:p>
            <a:r>
              <a:rPr lang="uk-UA" dirty="0">
                <a:solidFill>
                  <a:srgbClr val="182947"/>
                </a:solidFill>
                <a:latin typeface="Proxima Nova Lt" panose="02000506030000020004" pitchFamily="2" charset="0"/>
              </a:rPr>
              <a:t>Ст. 126 КУпАП</a:t>
            </a:r>
          </a:p>
        </p:txBody>
      </p:sp>
      <p:sp>
        <p:nvSpPr>
          <p:cNvPr id="13" name="Прямоугольник 12"/>
          <p:cNvSpPr/>
          <p:nvPr/>
        </p:nvSpPr>
        <p:spPr>
          <a:xfrm>
            <a:off x="1295537" y="3055068"/>
            <a:ext cx="360996" cy="523220"/>
          </a:xfrm>
          <a:prstGeom prst="rect">
            <a:avLst/>
          </a:prstGeom>
        </p:spPr>
        <p:txBody>
          <a:bodyPr wrap="none">
            <a:spAutoFit/>
          </a:bodyPr>
          <a:lstStyle/>
          <a:p>
            <a:pPr lvl="0"/>
            <a:r>
              <a:rPr lang="uk-UA" sz="2800" dirty="0">
                <a:solidFill>
                  <a:srgbClr val="182947"/>
                </a:solidFill>
                <a:latin typeface="Proxima Nova Rg" panose="02000506030000020004" pitchFamily="2" charset="0"/>
              </a:rPr>
              <a:t>2</a:t>
            </a:r>
          </a:p>
        </p:txBody>
      </p:sp>
      <p:sp>
        <p:nvSpPr>
          <p:cNvPr id="14" name="Прямоугольник 13"/>
          <p:cNvSpPr/>
          <p:nvPr/>
        </p:nvSpPr>
        <p:spPr>
          <a:xfrm>
            <a:off x="1295537" y="4489178"/>
            <a:ext cx="303288" cy="523220"/>
          </a:xfrm>
          <a:prstGeom prst="rect">
            <a:avLst/>
          </a:prstGeom>
        </p:spPr>
        <p:txBody>
          <a:bodyPr wrap="none">
            <a:spAutoFit/>
          </a:bodyPr>
          <a:lstStyle/>
          <a:p>
            <a:pPr lvl="0"/>
            <a:r>
              <a:rPr lang="uk-UA" sz="2800" dirty="0">
                <a:solidFill>
                  <a:srgbClr val="182947"/>
                </a:solidFill>
                <a:latin typeface="Proxima Nova Rg" panose="02000506030000020004" pitchFamily="2" charset="0"/>
              </a:rPr>
              <a:t>1</a:t>
            </a:r>
          </a:p>
        </p:txBody>
      </p:sp>
      <p:sp>
        <p:nvSpPr>
          <p:cNvPr id="17" name="Прямоугольник 16"/>
          <p:cNvSpPr/>
          <p:nvPr/>
        </p:nvSpPr>
        <p:spPr>
          <a:xfrm>
            <a:off x="10217498" y="3055068"/>
            <a:ext cx="360996" cy="523220"/>
          </a:xfrm>
          <a:prstGeom prst="rect">
            <a:avLst/>
          </a:prstGeom>
        </p:spPr>
        <p:txBody>
          <a:bodyPr wrap="none">
            <a:spAutoFit/>
          </a:bodyPr>
          <a:lstStyle/>
          <a:p>
            <a:pPr lvl="0"/>
            <a:r>
              <a:rPr lang="uk-UA" sz="2800" dirty="0">
                <a:solidFill>
                  <a:srgbClr val="182947"/>
                </a:solidFill>
                <a:latin typeface="Proxima Nova Rg" panose="02000506030000020004" pitchFamily="2" charset="0"/>
              </a:rPr>
              <a:t>2</a:t>
            </a:r>
          </a:p>
        </p:txBody>
      </p:sp>
      <p:sp>
        <p:nvSpPr>
          <p:cNvPr id="18" name="Прямоугольник 17"/>
          <p:cNvSpPr/>
          <p:nvPr/>
        </p:nvSpPr>
        <p:spPr>
          <a:xfrm>
            <a:off x="10217498" y="4489178"/>
            <a:ext cx="360996" cy="523220"/>
          </a:xfrm>
          <a:prstGeom prst="rect">
            <a:avLst/>
          </a:prstGeom>
        </p:spPr>
        <p:txBody>
          <a:bodyPr wrap="none">
            <a:spAutoFit/>
          </a:bodyPr>
          <a:lstStyle/>
          <a:p>
            <a:pPr lvl="0"/>
            <a:r>
              <a:rPr lang="uk-UA" sz="2800" dirty="0">
                <a:solidFill>
                  <a:srgbClr val="182947"/>
                </a:solidFill>
                <a:latin typeface="Proxima Nova Rg" panose="02000506030000020004" pitchFamily="2" charset="0"/>
              </a:rPr>
              <a:t>1</a:t>
            </a:r>
          </a:p>
        </p:txBody>
      </p:sp>
      <p:pic>
        <p:nvPicPr>
          <p:cNvPr id="20" name="Рисунок 26"/>
          <p:cNvPicPr>
            <a:picLocks noChangeAspect="1"/>
          </p:cNvPicPr>
          <p:nvPr/>
        </p:nvPicPr>
        <p:blipFill>
          <a:blip r:embed="rId3" cstate="print">
            <a:duotone>
              <a:schemeClr val="accent5">
                <a:shade val="45000"/>
                <a:satMod val="135000"/>
              </a:schemeClr>
              <a:prstClr val="white"/>
            </a:duotone>
            <a:lum bright="-40000" contrast="-40000"/>
          </a:blip>
          <a:srcRect/>
          <a:stretch>
            <a:fillRect/>
          </a:stretch>
        </p:blipFill>
        <p:spPr bwMode="auto">
          <a:xfrm>
            <a:off x="5355057" y="2723319"/>
            <a:ext cx="1122148" cy="1130113"/>
          </a:xfrm>
          <a:prstGeom prst="rect">
            <a:avLst/>
          </a:prstGeom>
          <a:noFill/>
          <a:ln w="9525">
            <a:noFill/>
            <a:miter lim="800000"/>
            <a:headEnd/>
            <a:tailEnd/>
          </a:ln>
        </p:spPr>
      </p:pic>
      <p:sp>
        <p:nvSpPr>
          <p:cNvPr id="21" name="TextBox 20"/>
          <p:cNvSpPr txBox="1"/>
          <p:nvPr/>
        </p:nvSpPr>
        <p:spPr>
          <a:xfrm>
            <a:off x="4960094" y="3965958"/>
            <a:ext cx="1879041" cy="523220"/>
          </a:xfrm>
          <a:prstGeom prst="rect">
            <a:avLst/>
          </a:prstGeom>
          <a:noFill/>
        </p:spPr>
        <p:txBody>
          <a:bodyPr wrap="none" rtlCol="0">
            <a:spAutoFit/>
          </a:bodyPr>
          <a:lstStyle/>
          <a:p>
            <a:r>
              <a:rPr lang="uk-UA" sz="2800" spc="300" dirty="0">
                <a:solidFill>
                  <a:srgbClr val="182947"/>
                </a:solidFill>
                <a:latin typeface="Proxima Nova Rg" panose="02000506030000020004" pitchFamily="2" charset="0"/>
              </a:rPr>
              <a:t>ВСЬОГО</a:t>
            </a:r>
          </a:p>
        </p:txBody>
      </p:sp>
      <p:sp>
        <p:nvSpPr>
          <p:cNvPr id="22" name="TextBox 21"/>
          <p:cNvSpPr txBox="1"/>
          <p:nvPr/>
        </p:nvSpPr>
        <p:spPr>
          <a:xfrm>
            <a:off x="4877344" y="4956140"/>
            <a:ext cx="604653" cy="1015663"/>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uk-UA" sz="6000" dirty="0">
                <a:solidFill>
                  <a:srgbClr val="182947"/>
                </a:solidFill>
                <a:latin typeface="Proxima Nova Rg" panose="02000506030000020004" pitchFamily="2" charset="0"/>
              </a:rPr>
              <a:t>6</a:t>
            </a:r>
          </a:p>
        </p:txBody>
      </p:sp>
    </p:spTree>
    <p:extLst>
      <p:ext uri="{BB962C8B-B14F-4D97-AF65-F5344CB8AC3E}">
        <p14:creationId xmlns:p14="http://schemas.microsoft.com/office/powerpoint/2010/main" val="2012915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
            <a:ext cx="12192074" cy="6857960"/>
          </a:xfrm>
          <a:prstGeom prst="rect">
            <a:avLst/>
          </a:prstGeom>
        </p:spPr>
      </p:pic>
      <p:pic>
        <p:nvPicPr>
          <p:cNvPr id="3" name="Рисунок 2"/>
          <p:cNvPicPr>
            <a:picLocks noChangeAspect="1"/>
          </p:cNvPicPr>
          <p:nvPr/>
        </p:nvPicPr>
        <p:blipFill>
          <a:blip r:embed="rId3" cstate="print"/>
          <a:stretch>
            <a:fillRect/>
          </a:stretch>
        </p:blipFill>
        <p:spPr>
          <a:xfrm>
            <a:off x="251322" y="515284"/>
            <a:ext cx="7907197" cy="749873"/>
          </a:xfrm>
          <a:prstGeom prst="rect">
            <a:avLst/>
          </a:prstGeom>
        </p:spPr>
      </p:pic>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 y="40"/>
            <a:ext cx="12192073" cy="6857960"/>
          </a:xfrm>
          <a:prstGeom prst="rect">
            <a:avLst/>
          </a:prstGeom>
        </p:spPr>
      </p:pic>
      <p:sp>
        <p:nvSpPr>
          <p:cNvPr id="5" name="Прямоугольник 4"/>
          <p:cNvSpPr/>
          <p:nvPr/>
        </p:nvSpPr>
        <p:spPr>
          <a:xfrm>
            <a:off x="332672" y="426637"/>
            <a:ext cx="5511445" cy="738664"/>
          </a:xfrm>
          <a:prstGeom prst="rect">
            <a:avLst/>
          </a:prstGeom>
        </p:spPr>
        <p:txBody>
          <a:bodyPr wrap="none">
            <a:spAutoFit/>
          </a:bodyPr>
          <a:lstStyle/>
          <a:p>
            <a:pPr lvl="0">
              <a:lnSpc>
                <a:spcPct val="150000"/>
              </a:lnSpc>
            </a:pPr>
            <a:r>
              <a:rPr lang="uk-UA" sz="2800" dirty="0">
                <a:solidFill>
                  <a:prstClr val="white"/>
                </a:solidFill>
                <a:latin typeface="Proxima Nova Lt" panose="02000506030000020004" pitchFamily="2" charset="0"/>
              </a:rPr>
              <a:t>АДМІНІСТРАТИВНА ПРАКТИКА</a:t>
            </a:r>
          </a:p>
        </p:txBody>
      </p:sp>
      <p:sp>
        <p:nvSpPr>
          <p:cNvPr id="6" name="Прямоугольник 5"/>
          <p:cNvSpPr/>
          <p:nvPr/>
        </p:nvSpPr>
        <p:spPr>
          <a:xfrm>
            <a:off x="6724006" y="1842812"/>
            <a:ext cx="4751622" cy="523220"/>
          </a:xfrm>
          <a:prstGeom prst="rect">
            <a:avLst/>
          </a:prstGeom>
        </p:spPr>
        <p:txBody>
          <a:bodyPr wrap="none">
            <a:spAutoFit/>
          </a:bodyPr>
          <a:lstStyle/>
          <a:p>
            <a:r>
              <a:rPr lang="uk-UA" sz="2800" dirty="0">
                <a:solidFill>
                  <a:srgbClr val="182947"/>
                </a:solidFill>
                <a:latin typeface="Proxima Nova Lt" panose="02000506030000020004" pitchFamily="2" charset="0"/>
              </a:rPr>
              <a:t>у сфері дозвільної системи</a:t>
            </a:r>
          </a:p>
        </p:txBody>
      </p:sp>
      <p:cxnSp>
        <p:nvCxnSpPr>
          <p:cNvPr id="7" name="Прямая соединительная линия 6"/>
          <p:cNvCxnSpPr/>
          <p:nvPr/>
        </p:nvCxnSpPr>
        <p:spPr>
          <a:xfrm flipV="1">
            <a:off x="6771124" y="2375631"/>
            <a:ext cx="4657385" cy="2128"/>
          </a:xfrm>
          <a:prstGeom prst="line">
            <a:avLst/>
          </a:prstGeom>
          <a:ln w="19050"/>
        </p:spPr>
        <p:style>
          <a:lnRef idx="2">
            <a:schemeClr val="accent4"/>
          </a:lnRef>
          <a:fillRef idx="0">
            <a:schemeClr val="accent4"/>
          </a:fillRef>
          <a:effectRef idx="1">
            <a:schemeClr val="accent4"/>
          </a:effectRef>
          <a:fontRef idx="minor">
            <a:schemeClr val="tx1"/>
          </a:fontRef>
        </p:style>
      </p:cxnSp>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8043" y="3945002"/>
            <a:ext cx="1077454" cy="1077454"/>
          </a:xfrm>
          <a:prstGeom prst="rect">
            <a:avLst/>
          </a:prstGeom>
        </p:spPr>
      </p:pic>
      <p:sp>
        <p:nvSpPr>
          <p:cNvPr id="9" name="TextBox 8"/>
          <p:cNvSpPr txBox="1"/>
          <p:nvPr/>
        </p:nvSpPr>
        <p:spPr>
          <a:xfrm>
            <a:off x="857499" y="2094104"/>
            <a:ext cx="3567002" cy="1015663"/>
          </a:xfrm>
          <a:prstGeom prst="rect">
            <a:avLst/>
          </a:prstGeom>
          <a:noFill/>
        </p:spPr>
        <p:txBody>
          <a:bodyPr wrap="none" rtlCol="0">
            <a:spAutoFit/>
          </a:bodyPr>
          <a:lstStyle/>
          <a:p>
            <a:r>
              <a:rPr lang="uk-UA" sz="6000" b="1" dirty="0">
                <a:solidFill>
                  <a:srgbClr val="182947"/>
                </a:solidFill>
                <a:latin typeface="Proxima Nova Lt" panose="02000506030000020004" pitchFamily="2" charset="0"/>
              </a:rPr>
              <a:t>256</a:t>
            </a:r>
            <a:r>
              <a:rPr lang="uk-UA" sz="2800" dirty="0">
                <a:solidFill>
                  <a:srgbClr val="182947"/>
                </a:solidFill>
                <a:latin typeface="Proxima Nova Lt" panose="02000506030000020004" pitchFamily="2" charset="0"/>
              </a:rPr>
              <a:t> власників зброї</a:t>
            </a:r>
          </a:p>
        </p:txBody>
      </p:sp>
      <p:sp>
        <p:nvSpPr>
          <p:cNvPr id="10" name="TextBox 9"/>
          <p:cNvSpPr txBox="1"/>
          <p:nvPr/>
        </p:nvSpPr>
        <p:spPr>
          <a:xfrm>
            <a:off x="6701032" y="3161565"/>
            <a:ext cx="2164375" cy="461665"/>
          </a:xfrm>
          <a:prstGeom prst="rect">
            <a:avLst/>
          </a:prstGeom>
          <a:noFill/>
        </p:spPr>
        <p:txBody>
          <a:bodyPr wrap="none" rtlCol="0">
            <a:spAutoFit/>
          </a:bodyPr>
          <a:lstStyle/>
          <a:p>
            <a:r>
              <a:rPr lang="uk-UA" sz="2400" dirty="0">
                <a:solidFill>
                  <a:srgbClr val="182947"/>
                </a:solidFill>
                <a:latin typeface="Proxima Nova Lt" panose="02000506030000020004" pitchFamily="2" charset="0"/>
              </a:rPr>
              <a:t>Ст. 191 КУпАП</a:t>
            </a:r>
          </a:p>
        </p:txBody>
      </p:sp>
      <p:sp>
        <p:nvSpPr>
          <p:cNvPr id="11" name="TextBox 10"/>
          <p:cNvSpPr txBox="1"/>
          <p:nvPr/>
        </p:nvSpPr>
        <p:spPr>
          <a:xfrm>
            <a:off x="6668170" y="5519638"/>
            <a:ext cx="2230098" cy="461665"/>
          </a:xfrm>
          <a:prstGeom prst="rect">
            <a:avLst/>
          </a:prstGeom>
          <a:noFill/>
        </p:spPr>
        <p:txBody>
          <a:bodyPr wrap="none" rtlCol="0">
            <a:spAutoFit/>
          </a:bodyPr>
          <a:lstStyle/>
          <a:p>
            <a:r>
              <a:rPr lang="uk-UA" sz="2400" dirty="0">
                <a:solidFill>
                  <a:srgbClr val="182947"/>
                </a:solidFill>
                <a:latin typeface="Proxima Nova Lt" panose="02000506030000020004" pitchFamily="2" charset="0"/>
              </a:rPr>
              <a:t>Ст. 192 КУпАП</a:t>
            </a:r>
          </a:p>
        </p:txBody>
      </p:sp>
      <p:sp>
        <p:nvSpPr>
          <p:cNvPr id="13" name="TextBox 12"/>
          <p:cNvSpPr txBox="1"/>
          <p:nvPr/>
        </p:nvSpPr>
        <p:spPr>
          <a:xfrm>
            <a:off x="1938131" y="3975897"/>
            <a:ext cx="1319592" cy="1015663"/>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uk-UA" sz="6000" dirty="0">
                <a:solidFill>
                  <a:srgbClr val="182947"/>
                </a:solidFill>
                <a:latin typeface="Proxima Nova Rg" panose="02000506030000020004" pitchFamily="2" charset="0"/>
              </a:rPr>
              <a:t>115</a:t>
            </a:r>
          </a:p>
        </p:txBody>
      </p:sp>
      <p:sp>
        <p:nvSpPr>
          <p:cNvPr id="14" name="TextBox 13"/>
          <p:cNvSpPr txBox="1"/>
          <p:nvPr/>
        </p:nvSpPr>
        <p:spPr>
          <a:xfrm>
            <a:off x="10539844" y="3167411"/>
            <a:ext cx="303288" cy="523220"/>
          </a:xfrm>
          <a:prstGeom prst="rect">
            <a:avLst/>
          </a:prstGeom>
          <a:noFill/>
        </p:spPr>
        <p:txBody>
          <a:bodyPr wrap="none" rtlCol="0">
            <a:spAutoFit/>
          </a:bodyPr>
          <a:lstStyle/>
          <a:p>
            <a:r>
              <a:rPr lang="uk-UA" sz="2800" dirty="0">
                <a:solidFill>
                  <a:srgbClr val="182947"/>
                </a:solidFill>
                <a:latin typeface="Proxima Nova Rg" panose="02000506030000020004" pitchFamily="2" charset="0"/>
              </a:rPr>
              <a:t>0</a:t>
            </a:r>
          </a:p>
        </p:txBody>
      </p:sp>
      <p:sp>
        <p:nvSpPr>
          <p:cNvPr id="15" name="TextBox 14"/>
          <p:cNvSpPr txBox="1"/>
          <p:nvPr/>
        </p:nvSpPr>
        <p:spPr>
          <a:xfrm>
            <a:off x="10539843" y="5458083"/>
            <a:ext cx="378630" cy="523220"/>
          </a:xfrm>
          <a:prstGeom prst="rect">
            <a:avLst/>
          </a:prstGeom>
          <a:noFill/>
        </p:spPr>
        <p:txBody>
          <a:bodyPr wrap="none" rtlCol="0">
            <a:spAutoFit/>
          </a:bodyPr>
          <a:lstStyle/>
          <a:p>
            <a:r>
              <a:rPr lang="uk-UA" sz="2800" dirty="0">
                <a:solidFill>
                  <a:srgbClr val="182947"/>
                </a:solidFill>
                <a:latin typeface="Proxima Nova Rg" panose="02000506030000020004" pitchFamily="2" charset="0"/>
              </a:rPr>
              <a:t>0</a:t>
            </a:r>
          </a:p>
        </p:txBody>
      </p:sp>
      <p:sp>
        <p:nvSpPr>
          <p:cNvPr id="16" name="TextBox 15"/>
          <p:cNvSpPr txBox="1"/>
          <p:nvPr/>
        </p:nvSpPr>
        <p:spPr>
          <a:xfrm>
            <a:off x="814827" y="3331592"/>
            <a:ext cx="4900701" cy="523220"/>
          </a:xfrm>
          <a:prstGeom prst="rect">
            <a:avLst/>
          </a:prstGeom>
          <a:noFill/>
        </p:spPr>
        <p:txBody>
          <a:bodyPr wrap="none" rtlCol="0">
            <a:spAutoFit/>
          </a:bodyPr>
          <a:lstStyle/>
          <a:p>
            <a:r>
              <a:rPr lang="uk-UA" sz="2800" dirty="0">
                <a:solidFill>
                  <a:srgbClr val="182947"/>
                </a:solidFill>
                <a:latin typeface="Proxima Nova Lt" panose="02000506030000020004" pitchFamily="2" charset="0"/>
              </a:rPr>
              <a:t>Перевірено власників зброї</a:t>
            </a:r>
          </a:p>
        </p:txBody>
      </p:sp>
    </p:spTree>
    <p:extLst>
      <p:ext uri="{BB962C8B-B14F-4D97-AF65-F5344CB8AC3E}">
        <p14:creationId xmlns:p14="http://schemas.microsoft.com/office/powerpoint/2010/main" val="787274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73" cy="6857960"/>
          </a:xfrm>
          <a:prstGeom prst="rect">
            <a:avLst/>
          </a:prstGeom>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0427" y="1956151"/>
            <a:ext cx="881106" cy="881106"/>
          </a:xfrm>
          <a:prstGeom prst="rect">
            <a:avLst/>
          </a:prstGeom>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0427" y="3015021"/>
            <a:ext cx="916564" cy="914774"/>
          </a:xfrm>
          <a:prstGeom prst="rect">
            <a:avLst/>
          </a:prstGeom>
        </p:spPr>
      </p:pic>
      <p:pic>
        <p:nvPicPr>
          <p:cNvPr id="6" name="Рисунок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1032" y="4365935"/>
            <a:ext cx="755353" cy="755353"/>
          </a:xfrm>
          <a:prstGeom prst="rect">
            <a:avLst/>
          </a:prstGeom>
        </p:spPr>
      </p:pic>
      <p:pic>
        <p:nvPicPr>
          <p:cNvPr id="7" name="Рисунок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1032" y="5602483"/>
            <a:ext cx="849923" cy="849923"/>
          </a:xfrm>
          <a:prstGeom prst="rect">
            <a:avLst/>
          </a:prstGeom>
        </p:spPr>
      </p:pic>
      <p:sp>
        <p:nvSpPr>
          <p:cNvPr id="9" name="TextBox 8"/>
          <p:cNvSpPr txBox="1"/>
          <p:nvPr/>
        </p:nvSpPr>
        <p:spPr>
          <a:xfrm>
            <a:off x="1481533" y="1983110"/>
            <a:ext cx="4862228" cy="830997"/>
          </a:xfrm>
          <a:prstGeom prst="rect">
            <a:avLst/>
          </a:prstGeom>
          <a:noFill/>
        </p:spPr>
        <p:txBody>
          <a:bodyPr wrap="none" rtlCol="0">
            <a:spAutoFit/>
          </a:bodyPr>
          <a:lstStyle/>
          <a:p>
            <a:r>
              <a:rPr lang="uk-UA" sz="2400" dirty="0">
                <a:solidFill>
                  <a:srgbClr val="182947"/>
                </a:solidFill>
                <a:latin typeface="Proxima Nova Lt" panose="02000506030000020004" pitchFamily="2" charset="0"/>
              </a:rPr>
              <a:t>Відвідано сім’ї, що опинилися</a:t>
            </a:r>
          </a:p>
          <a:p>
            <a:r>
              <a:rPr lang="uk-UA" sz="2400" dirty="0">
                <a:solidFill>
                  <a:srgbClr val="182947"/>
                </a:solidFill>
                <a:latin typeface="Proxima Nova Lt" panose="02000506030000020004" pitchFamily="2" charset="0"/>
              </a:rPr>
              <a:t>у складних життєвих обставинах</a:t>
            </a:r>
          </a:p>
        </p:txBody>
      </p:sp>
      <p:sp>
        <p:nvSpPr>
          <p:cNvPr id="10" name="TextBox 9"/>
          <p:cNvSpPr txBox="1"/>
          <p:nvPr/>
        </p:nvSpPr>
        <p:spPr>
          <a:xfrm>
            <a:off x="1481533" y="3128196"/>
            <a:ext cx="5187639" cy="830997"/>
          </a:xfrm>
          <a:prstGeom prst="rect">
            <a:avLst/>
          </a:prstGeom>
          <a:noFill/>
        </p:spPr>
        <p:txBody>
          <a:bodyPr wrap="none" rtlCol="0">
            <a:spAutoFit/>
          </a:bodyPr>
          <a:lstStyle/>
          <a:p>
            <a:r>
              <a:rPr lang="uk-UA" sz="2400" dirty="0">
                <a:solidFill>
                  <a:srgbClr val="182947"/>
                </a:solidFill>
                <a:latin typeface="Proxima Nova Lt" panose="02000506030000020004" pitchFamily="2" charset="0"/>
              </a:rPr>
              <a:t>Перевірено осіб,</a:t>
            </a:r>
          </a:p>
          <a:p>
            <a:r>
              <a:rPr lang="uk-UA" sz="2400" dirty="0">
                <a:solidFill>
                  <a:srgbClr val="182947"/>
                </a:solidFill>
                <a:latin typeface="Proxima Nova Lt" panose="02000506030000020004" pitchFamily="2" charset="0"/>
              </a:rPr>
              <a:t>що вчиняють домашнє насильство</a:t>
            </a:r>
          </a:p>
        </p:txBody>
      </p:sp>
      <p:sp>
        <p:nvSpPr>
          <p:cNvPr id="11" name="TextBox 10"/>
          <p:cNvSpPr txBox="1"/>
          <p:nvPr/>
        </p:nvSpPr>
        <p:spPr>
          <a:xfrm>
            <a:off x="1516991" y="4328112"/>
            <a:ext cx="5057795" cy="830997"/>
          </a:xfrm>
          <a:prstGeom prst="rect">
            <a:avLst/>
          </a:prstGeom>
          <a:noFill/>
        </p:spPr>
        <p:txBody>
          <a:bodyPr wrap="none" rtlCol="0">
            <a:spAutoFit/>
          </a:bodyPr>
          <a:lstStyle/>
          <a:p>
            <a:r>
              <a:rPr lang="uk-UA" sz="2400" dirty="0">
                <a:solidFill>
                  <a:srgbClr val="182947"/>
                </a:solidFill>
                <a:latin typeface="Proxima Nova Lt" panose="02000506030000020004" pitchFamily="2" charset="0"/>
              </a:rPr>
              <a:t>Винесено термінових заборонних</a:t>
            </a:r>
          </a:p>
          <a:p>
            <a:r>
              <a:rPr lang="uk-UA" sz="2400" dirty="0">
                <a:solidFill>
                  <a:srgbClr val="182947"/>
                </a:solidFill>
                <a:latin typeface="Proxima Nova Lt" panose="02000506030000020004" pitchFamily="2" charset="0"/>
              </a:rPr>
              <a:t>приписів стосовно кривдників</a:t>
            </a:r>
          </a:p>
        </p:txBody>
      </p:sp>
      <p:sp>
        <p:nvSpPr>
          <p:cNvPr id="12" name="TextBox 11"/>
          <p:cNvSpPr txBox="1"/>
          <p:nvPr/>
        </p:nvSpPr>
        <p:spPr>
          <a:xfrm>
            <a:off x="1481533" y="5593036"/>
            <a:ext cx="6478055" cy="830997"/>
          </a:xfrm>
          <a:prstGeom prst="rect">
            <a:avLst/>
          </a:prstGeom>
          <a:noFill/>
        </p:spPr>
        <p:txBody>
          <a:bodyPr wrap="none" rtlCol="0">
            <a:spAutoFit/>
          </a:bodyPr>
          <a:lstStyle/>
          <a:p>
            <a:r>
              <a:rPr lang="uk-UA" sz="2400" dirty="0">
                <a:solidFill>
                  <a:srgbClr val="182947"/>
                </a:solidFill>
                <a:latin typeface="Proxima Nova Lt" panose="02000506030000020004" pitchFamily="2" charset="0"/>
              </a:rPr>
              <a:t>Перевірено осіб,</a:t>
            </a:r>
          </a:p>
          <a:p>
            <a:r>
              <a:rPr lang="uk-UA" sz="2400" dirty="0">
                <a:solidFill>
                  <a:srgbClr val="182947"/>
                </a:solidFill>
                <a:latin typeface="Proxima Nova Lt" panose="02000506030000020004" pitchFamily="2" charset="0"/>
              </a:rPr>
              <a:t>які підпадають під адміністративний нагляд</a:t>
            </a:r>
          </a:p>
        </p:txBody>
      </p:sp>
      <p:sp>
        <p:nvSpPr>
          <p:cNvPr id="13" name="TextBox 12"/>
          <p:cNvSpPr txBox="1"/>
          <p:nvPr/>
        </p:nvSpPr>
        <p:spPr>
          <a:xfrm>
            <a:off x="9218140" y="1888872"/>
            <a:ext cx="941283" cy="1015663"/>
          </a:xfrm>
          <a:prstGeom prst="rect">
            <a:avLst/>
          </a:prstGeom>
          <a:noFill/>
        </p:spPr>
        <p:txBody>
          <a:bodyPr wrap="none" rtlCol="0">
            <a:spAutoFit/>
          </a:bodyPr>
          <a:lstStyle/>
          <a:p>
            <a:r>
              <a:rPr lang="uk-UA" sz="6000" dirty="0">
                <a:solidFill>
                  <a:srgbClr val="182947"/>
                </a:solidFill>
                <a:latin typeface="Proxima Nova Rg" panose="02000506030000020004" pitchFamily="2" charset="0"/>
              </a:rPr>
              <a:t>32</a:t>
            </a:r>
          </a:p>
        </p:txBody>
      </p:sp>
      <p:sp>
        <p:nvSpPr>
          <p:cNvPr id="14" name="Прямоугольник 13"/>
          <p:cNvSpPr/>
          <p:nvPr/>
        </p:nvSpPr>
        <p:spPr>
          <a:xfrm>
            <a:off x="9218140" y="3035862"/>
            <a:ext cx="941283" cy="1015663"/>
          </a:xfrm>
          <a:prstGeom prst="rect">
            <a:avLst/>
          </a:prstGeom>
        </p:spPr>
        <p:txBody>
          <a:bodyPr wrap="none">
            <a:spAutoFit/>
          </a:bodyPr>
          <a:lstStyle/>
          <a:p>
            <a:pPr lvl="0"/>
            <a:r>
              <a:rPr lang="uk-UA" sz="6000" dirty="0">
                <a:solidFill>
                  <a:srgbClr val="182947"/>
                </a:solidFill>
                <a:latin typeface="Proxima Nova Rg" panose="02000506030000020004" pitchFamily="2" charset="0"/>
              </a:rPr>
              <a:t>21</a:t>
            </a:r>
          </a:p>
        </p:txBody>
      </p:sp>
      <p:sp>
        <p:nvSpPr>
          <p:cNvPr id="15" name="Прямоугольник 14"/>
          <p:cNvSpPr/>
          <p:nvPr/>
        </p:nvSpPr>
        <p:spPr>
          <a:xfrm>
            <a:off x="9218140" y="4247970"/>
            <a:ext cx="562975" cy="1015663"/>
          </a:xfrm>
          <a:prstGeom prst="rect">
            <a:avLst/>
          </a:prstGeom>
        </p:spPr>
        <p:txBody>
          <a:bodyPr wrap="none">
            <a:spAutoFit/>
          </a:bodyPr>
          <a:lstStyle/>
          <a:p>
            <a:pPr lvl="0"/>
            <a:r>
              <a:rPr lang="uk-UA" sz="6000" dirty="0">
                <a:solidFill>
                  <a:srgbClr val="182947"/>
                </a:solidFill>
                <a:latin typeface="Proxima Nova Rg" panose="02000506030000020004" pitchFamily="2" charset="0"/>
              </a:rPr>
              <a:t>6</a:t>
            </a:r>
          </a:p>
        </p:txBody>
      </p:sp>
      <p:sp>
        <p:nvSpPr>
          <p:cNvPr id="16" name="Прямоугольник 15"/>
          <p:cNvSpPr/>
          <p:nvPr/>
        </p:nvSpPr>
        <p:spPr>
          <a:xfrm>
            <a:off x="9218140" y="5431662"/>
            <a:ext cx="439544" cy="1015663"/>
          </a:xfrm>
          <a:prstGeom prst="rect">
            <a:avLst/>
          </a:prstGeom>
        </p:spPr>
        <p:txBody>
          <a:bodyPr wrap="none">
            <a:spAutoFit/>
          </a:bodyPr>
          <a:lstStyle/>
          <a:p>
            <a:pPr lvl="0"/>
            <a:r>
              <a:rPr lang="uk-UA" sz="6000" dirty="0">
                <a:solidFill>
                  <a:srgbClr val="182947"/>
                </a:solidFill>
                <a:latin typeface="Proxima Nova Rg" panose="02000506030000020004" pitchFamily="2" charset="0"/>
              </a:rPr>
              <a:t>3</a:t>
            </a:r>
          </a:p>
        </p:txBody>
      </p:sp>
      <p:cxnSp>
        <p:nvCxnSpPr>
          <p:cNvPr id="18" name="Прямая соединительная линия 17"/>
          <p:cNvCxnSpPr/>
          <p:nvPr/>
        </p:nvCxnSpPr>
        <p:spPr>
          <a:xfrm flipH="1">
            <a:off x="8760089" y="1888872"/>
            <a:ext cx="7096" cy="4535161"/>
          </a:xfrm>
          <a:prstGeom prst="line">
            <a:avLst/>
          </a:prstGeom>
          <a:ln w="19050">
            <a:solidFill>
              <a:srgbClr val="182947"/>
            </a:solidFill>
          </a:ln>
        </p:spPr>
        <p:style>
          <a:lnRef idx="1">
            <a:schemeClr val="dk1"/>
          </a:lnRef>
          <a:fillRef idx="0">
            <a:schemeClr val="dk1"/>
          </a:fillRef>
          <a:effectRef idx="0">
            <a:schemeClr val="dk1"/>
          </a:effectRef>
          <a:fontRef idx="minor">
            <a:schemeClr val="tx1"/>
          </a:fontRef>
        </p:style>
      </p:cxnSp>
      <p:sp>
        <p:nvSpPr>
          <p:cNvPr id="19" name="TextBox 18"/>
          <p:cNvSpPr txBox="1"/>
          <p:nvPr/>
        </p:nvSpPr>
        <p:spPr>
          <a:xfrm>
            <a:off x="585216" y="402336"/>
            <a:ext cx="8046720" cy="1077218"/>
          </a:xfrm>
          <a:prstGeom prst="rect">
            <a:avLst/>
          </a:prstGeom>
          <a:noFill/>
        </p:spPr>
        <p:txBody>
          <a:bodyPr wrap="square" rtlCol="0">
            <a:spAutoFit/>
          </a:bodyPr>
          <a:lstStyle/>
          <a:p>
            <a:r>
              <a:rPr lang="uk-UA"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Proxima Nova Lt"/>
              </a:rPr>
              <a:t>РЕЗУЛЬТАТИ ДІЯЛЬНОСТІ ПОГ ЗА 6    місяців 2024 року</a:t>
            </a:r>
            <a:endParaRPr lang="ru-RU"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Proxima Nova Lt"/>
            </a:endParaRPr>
          </a:p>
        </p:txBody>
      </p:sp>
    </p:spTree>
    <p:extLst>
      <p:ext uri="{BB962C8B-B14F-4D97-AF65-F5344CB8AC3E}">
        <p14:creationId xmlns:p14="http://schemas.microsoft.com/office/powerpoint/2010/main" val="4071472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7919"/>
          </a:xfrm>
          <a:prstGeom prst="rect">
            <a:avLst/>
          </a:prstGeom>
        </p:spPr>
      </p:pic>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38240" y="2345634"/>
            <a:ext cx="834886" cy="834886"/>
          </a:xfrm>
          <a:prstGeom prst="rect">
            <a:avLst/>
          </a:prstGeom>
        </p:spPr>
      </p:pic>
      <p:sp>
        <p:nvSpPr>
          <p:cNvPr id="12" name="TextBox 11"/>
          <p:cNvSpPr txBox="1"/>
          <p:nvPr/>
        </p:nvSpPr>
        <p:spPr>
          <a:xfrm>
            <a:off x="4723669" y="3284526"/>
            <a:ext cx="2744662" cy="830997"/>
          </a:xfrm>
          <a:prstGeom prst="rect">
            <a:avLst/>
          </a:prstGeom>
          <a:noFill/>
        </p:spPr>
        <p:txBody>
          <a:bodyPr wrap="none" rtlCol="0">
            <a:spAutoFit/>
          </a:bodyPr>
          <a:lstStyle/>
          <a:p>
            <a:pPr algn="ctr"/>
            <a:r>
              <a:rPr lang="uk-UA" sz="2400" dirty="0">
                <a:solidFill>
                  <a:srgbClr val="182947"/>
                </a:solidFill>
                <a:latin typeface="Proxima Nova Lt" panose="02000506030000020004" pitchFamily="2" charset="0"/>
              </a:rPr>
              <a:t>Затримано</a:t>
            </a:r>
          </a:p>
          <a:p>
            <a:pPr algn="ctr"/>
            <a:r>
              <a:rPr lang="uk-UA" sz="2400" dirty="0">
                <a:solidFill>
                  <a:srgbClr val="182947"/>
                </a:solidFill>
                <a:latin typeface="Proxima Nova Lt" panose="02000506030000020004" pitchFamily="2" charset="0"/>
              </a:rPr>
              <a:t>правопорушників</a:t>
            </a:r>
          </a:p>
        </p:txBody>
      </p:sp>
      <p:cxnSp>
        <p:nvCxnSpPr>
          <p:cNvPr id="15" name="Прямая соединительная линия 14"/>
          <p:cNvCxnSpPr/>
          <p:nvPr/>
        </p:nvCxnSpPr>
        <p:spPr>
          <a:xfrm flipH="1">
            <a:off x="4002637" y="2272566"/>
            <a:ext cx="7868" cy="1651734"/>
          </a:xfrm>
          <a:prstGeom prst="line">
            <a:avLst/>
          </a:prstGeom>
          <a:ln w="19050"/>
        </p:spPr>
        <p:style>
          <a:lnRef idx="2">
            <a:schemeClr val="accent4"/>
          </a:lnRef>
          <a:fillRef idx="0">
            <a:schemeClr val="accent4"/>
          </a:fillRef>
          <a:effectRef idx="1">
            <a:schemeClr val="accent4"/>
          </a:effectRef>
          <a:fontRef idx="minor">
            <a:schemeClr val="tx1"/>
          </a:fontRef>
        </p:style>
      </p:cxnSp>
      <p:cxnSp>
        <p:nvCxnSpPr>
          <p:cNvPr id="17" name="Прямая соединительная линия 16"/>
          <p:cNvCxnSpPr/>
          <p:nvPr/>
        </p:nvCxnSpPr>
        <p:spPr>
          <a:xfrm flipH="1">
            <a:off x="8097318" y="2272566"/>
            <a:ext cx="7868" cy="1651734"/>
          </a:xfrm>
          <a:prstGeom prst="line">
            <a:avLst/>
          </a:prstGeom>
          <a:ln w="19050"/>
        </p:spPr>
        <p:style>
          <a:lnRef idx="2">
            <a:schemeClr val="accent4"/>
          </a:lnRef>
          <a:fillRef idx="0">
            <a:schemeClr val="accent4"/>
          </a:fillRef>
          <a:effectRef idx="1">
            <a:schemeClr val="accent4"/>
          </a:effectRef>
          <a:fontRef idx="minor">
            <a:schemeClr val="tx1"/>
          </a:fontRef>
        </p:style>
      </p:cxnSp>
      <p:sp>
        <p:nvSpPr>
          <p:cNvPr id="19" name="TextBox 18"/>
          <p:cNvSpPr txBox="1"/>
          <p:nvPr/>
        </p:nvSpPr>
        <p:spPr>
          <a:xfrm>
            <a:off x="5368076" y="4886325"/>
            <a:ext cx="604653" cy="1015663"/>
          </a:xfrm>
          <a:prstGeom prst="rect">
            <a:avLst/>
          </a:prstGeom>
          <a:noFill/>
        </p:spPr>
        <p:txBody>
          <a:bodyPr wrap="none" rtlCol="0">
            <a:spAutoFit/>
          </a:bodyPr>
          <a:lstStyle/>
          <a:p>
            <a:r>
              <a:rPr lang="uk-UA" sz="6000" dirty="0">
                <a:solidFill>
                  <a:srgbClr val="182947"/>
                </a:solidFill>
                <a:latin typeface="Proxima Nova Rg" panose="02000506030000020004" pitchFamily="2" charset="0"/>
              </a:rPr>
              <a:t>5</a:t>
            </a:r>
          </a:p>
        </p:txBody>
      </p:sp>
      <p:sp>
        <p:nvSpPr>
          <p:cNvPr id="16" name="TextBox 15"/>
          <p:cNvSpPr txBox="1"/>
          <p:nvPr/>
        </p:nvSpPr>
        <p:spPr>
          <a:xfrm>
            <a:off x="816864" y="280416"/>
            <a:ext cx="8046720" cy="1077218"/>
          </a:xfrm>
          <a:prstGeom prst="rect">
            <a:avLst/>
          </a:prstGeom>
          <a:noFill/>
        </p:spPr>
        <p:txBody>
          <a:bodyPr wrap="square" rtlCol="0">
            <a:spAutoFit/>
          </a:bodyPr>
          <a:lstStyle/>
          <a:p>
            <a:r>
              <a:rPr lang="uk-UA"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Proxima Nova Lt"/>
              </a:rPr>
              <a:t>РЕЗУЛЬТАТИ ДІЯЛЬНОСТІ ПОГ ЗА 6 місяців 2024 року</a:t>
            </a:r>
            <a:endParaRPr lang="ru-RU"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Proxima Nova Lt"/>
            </a:endParaRPr>
          </a:p>
        </p:txBody>
      </p:sp>
      <p:pic>
        <p:nvPicPr>
          <p:cNvPr id="21" name="Рисунок 20"/>
          <p:cNvPicPr>
            <a:picLocks noChangeAspect="1"/>
          </p:cNvPicPr>
          <p:nvPr/>
        </p:nvPicPr>
        <p:blipFill>
          <a:blip r:embed="rId4" cstate="print"/>
          <a:stretch>
            <a:fillRect/>
          </a:stretch>
        </p:blipFill>
        <p:spPr>
          <a:xfrm>
            <a:off x="1433946" y="6108127"/>
            <a:ext cx="7907197" cy="749873"/>
          </a:xfrm>
          <a:prstGeom prst="rect">
            <a:avLst/>
          </a:prstGeom>
        </p:spPr>
      </p:pic>
    </p:spTree>
    <p:extLst>
      <p:ext uri="{BB962C8B-B14F-4D97-AF65-F5344CB8AC3E}">
        <p14:creationId xmlns:p14="http://schemas.microsoft.com/office/powerpoint/2010/main" val="1818822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06" y="-288379"/>
            <a:ext cx="12192000" cy="6857919"/>
          </a:xfrm>
          <a:prstGeom prst="rect">
            <a:avLst/>
          </a:prstGeom>
          <a:solidFill>
            <a:schemeClr val="bg1"/>
          </a:solidFill>
        </p:spPr>
      </p:pic>
      <p:sp>
        <p:nvSpPr>
          <p:cNvPr id="3" name="TextBox 2"/>
          <p:cNvSpPr txBox="1"/>
          <p:nvPr/>
        </p:nvSpPr>
        <p:spPr>
          <a:xfrm>
            <a:off x="339519" y="258740"/>
            <a:ext cx="7662675" cy="954107"/>
          </a:xfrm>
          <a:prstGeom prst="rect">
            <a:avLst/>
          </a:prstGeom>
          <a:noFill/>
        </p:spPr>
        <p:txBody>
          <a:bodyPr wrap="none" rtlCol="0">
            <a:spAutoFit/>
          </a:bodyPr>
          <a:lstStyle/>
          <a:p>
            <a:r>
              <a:rPr lang="uk-UA" sz="2800" dirty="0">
                <a:solidFill>
                  <a:schemeClr val="bg1"/>
                </a:solidFill>
                <a:latin typeface="Proxima Nova Rg" panose="02000506030000020004" pitchFamily="2" charset="0"/>
              </a:rPr>
              <a:t>РОЗКРИТІ КРИМІНАЛЬНІ ПРАВОПОРУШЕННЯ</a:t>
            </a:r>
          </a:p>
          <a:p>
            <a:r>
              <a:rPr lang="uk-UA" sz="2800" dirty="0">
                <a:solidFill>
                  <a:schemeClr val="bg1"/>
                </a:solidFill>
                <a:latin typeface="Proxima Nova Rg" panose="02000506030000020004" pitchFamily="2" charset="0"/>
              </a:rPr>
              <a:t>за 6 місяців 2024 року</a:t>
            </a:r>
          </a:p>
        </p:txBody>
      </p:sp>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2313" y="1912636"/>
            <a:ext cx="858622" cy="755531"/>
          </a:xfrm>
          <a:prstGeom prst="rect">
            <a:avLst/>
          </a:prstGeom>
        </p:spPr>
      </p:pic>
      <p:sp>
        <p:nvSpPr>
          <p:cNvPr id="12" name="TextBox 11"/>
          <p:cNvSpPr txBox="1"/>
          <p:nvPr/>
        </p:nvSpPr>
        <p:spPr>
          <a:xfrm>
            <a:off x="1352008" y="2059568"/>
            <a:ext cx="1519968" cy="461665"/>
          </a:xfrm>
          <a:prstGeom prst="rect">
            <a:avLst/>
          </a:prstGeom>
          <a:noFill/>
        </p:spPr>
        <p:txBody>
          <a:bodyPr wrap="none" rtlCol="0">
            <a:spAutoFit/>
          </a:bodyPr>
          <a:lstStyle/>
          <a:p>
            <a:r>
              <a:rPr lang="uk-UA" sz="2400" dirty="0">
                <a:solidFill>
                  <a:srgbClr val="182947"/>
                </a:solidFill>
                <a:latin typeface="Proxima Nova Lt" panose="02000506030000020004" pitchFamily="2" charset="0"/>
              </a:rPr>
              <a:t>Крадіжка</a:t>
            </a:r>
          </a:p>
        </p:txBody>
      </p:sp>
      <p:sp>
        <p:nvSpPr>
          <p:cNvPr id="16" name="TextBox 15"/>
          <p:cNvSpPr txBox="1"/>
          <p:nvPr/>
        </p:nvSpPr>
        <p:spPr>
          <a:xfrm>
            <a:off x="3334427" y="2062757"/>
            <a:ext cx="2258952" cy="523220"/>
          </a:xfrm>
          <a:prstGeom prst="rect">
            <a:avLst/>
          </a:prstGeom>
          <a:noFill/>
        </p:spPr>
        <p:txBody>
          <a:bodyPr wrap="none" rtlCol="0">
            <a:spAutoFit/>
          </a:bodyPr>
          <a:lstStyle/>
          <a:p>
            <a:r>
              <a:rPr lang="uk-UA" sz="2800" dirty="0">
                <a:solidFill>
                  <a:srgbClr val="182947"/>
                </a:solidFill>
                <a:latin typeface="Proxima Nova Rg" panose="02000506030000020004" pitchFamily="2" charset="0"/>
              </a:rPr>
              <a:t>               18</a:t>
            </a:r>
          </a:p>
        </p:txBody>
      </p:sp>
      <p:cxnSp>
        <p:nvCxnSpPr>
          <p:cNvPr id="19" name="Прямая соединительная линия 18"/>
          <p:cNvCxnSpPr/>
          <p:nvPr/>
        </p:nvCxnSpPr>
        <p:spPr>
          <a:xfrm>
            <a:off x="6059236" y="1475564"/>
            <a:ext cx="298" cy="4538472"/>
          </a:xfrm>
          <a:prstGeom prst="line">
            <a:avLst/>
          </a:prstGeom>
          <a:ln w="19050"/>
        </p:spPr>
        <p:style>
          <a:lnRef idx="2">
            <a:schemeClr val="accent4"/>
          </a:lnRef>
          <a:fillRef idx="0">
            <a:schemeClr val="accent4"/>
          </a:fillRef>
          <a:effectRef idx="1">
            <a:schemeClr val="accent4"/>
          </a:effectRef>
          <a:fontRef idx="minor">
            <a:schemeClr val="tx1"/>
          </a:fontRef>
        </p:style>
      </p:cxnSp>
      <p:sp>
        <p:nvSpPr>
          <p:cNvPr id="24" name="TextBox 23"/>
          <p:cNvSpPr txBox="1"/>
          <p:nvPr/>
        </p:nvSpPr>
        <p:spPr>
          <a:xfrm>
            <a:off x="9782978" y="4205766"/>
            <a:ext cx="184731" cy="369332"/>
          </a:xfrm>
          <a:prstGeom prst="rect">
            <a:avLst/>
          </a:prstGeom>
          <a:noFill/>
        </p:spPr>
        <p:txBody>
          <a:bodyPr wrap="none" rtlCol="0">
            <a:spAutoFit/>
          </a:bodyPr>
          <a:lstStyle/>
          <a:p>
            <a:endParaRPr lang="uk-UA" dirty="0"/>
          </a:p>
        </p:txBody>
      </p:sp>
      <p:sp>
        <p:nvSpPr>
          <p:cNvPr id="29" name="TextBox 28"/>
          <p:cNvSpPr txBox="1"/>
          <p:nvPr/>
        </p:nvSpPr>
        <p:spPr>
          <a:xfrm>
            <a:off x="8987205" y="6014036"/>
            <a:ext cx="184731" cy="523220"/>
          </a:xfrm>
          <a:prstGeom prst="rect">
            <a:avLst/>
          </a:prstGeom>
          <a:noFill/>
        </p:spPr>
        <p:txBody>
          <a:bodyPr wrap="none" rtlCol="0">
            <a:spAutoFit/>
          </a:bodyPr>
          <a:lstStyle/>
          <a:p>
            <a:endParaRPr lang="uk-UA" sz="2800" dirty="0">
              <a:solidFill>
                <a:srgbClr val="182947"/>
              </a:solidFill>
              <a:latin typeface="Proxima Nova Rg" panose="02000506030000020004" pitchFamily="2" charset="0"/>
            </a:endParaRPr>
          </a:p>
        </p:txBody>
      </p:sp>
      <p:sp>
        <p:nvSpPr>
          <p:cNvPr id="31" name="TextBox 30"/>
          <p:cNvSpPr txBox="1"/>
          <p:nvPr/>
        </p:nvSpPr>
        <p:spPr>
          <a:xfrm>
            <a:off x="1457281" y="3002363"/>
            <a:ext cx="2883675" cy="1200329"/>
          </a:xfrm>
          <a:prstGeom prst="rect">
            <a:avLst/>
          </a:prstGeom>
          <a:noFill/>
        </p:spPr>
        <p:txBody>
          <a:bodyPr wrap="none" rtlCol="0">
            <a:spAutoFit/>
          </a:bodyPr>
          <a:lstStyle/>
          <a:p>
            <a:r>
              <a:rPr lang="uk-UA" sz="2400" dirty="0">
                <a:solidFill>
                  <a:srgbClr val="182947"/>
                </a:solidFill>
                <a:latin typeface="Proxima Nova Lt" panose="02000506030000020004" pitchFamily="2" charset="0"/>
              </a:rPr>
              <a:t> </a:t>
            </a:r>
            <a:r>
              <a:rPr lang="uk-UA" sz="2400" dirty="0">
                <a:solidFill>
                  <a:srgbClr val="182947"/>
                </a:solidFill>
                <a:latin typeface="Proxima Nova Rg" panose="02000506030000020004" pitchFamily="2" charset="0"/>
              </a:rPr>
              <a:t>Зберігання</a:t>
            </a:r>
          </a:p>
          <a:p>
            <a:r>
              <a:rPr lang="uk-UA" sz="2400" dirty="0">
                <a:solidFill>
                  <a:srgbClr val="182947"/>
                </a:solidFill>
                <a:latin typeface="Proxima Nova Rg" panose="02000506030000020004" pitchFamily="2" charset="0"/>
              </a:rPr>
              <a:t>наркотичних засобів</a:t>
            </a:r>
          </a:p>
          <a:p>
            <a:endParaRPr lang="uk-UA" sz="2400" dirty="0">
              <a:solidFill>
                <a:srgbClr val="182947"/>
              </a:solidFill>
              <a:latin typeface="Proxima Nova Lt" panose="02000506030000020004" pitchFamily="2" charset="0"/>
            </a:endParaRPr>
          </a:p>
        </p:txBody>
      </p:sp>
      <p:sp>
        <p:nvSpPr>
          <p:cNvPr id="32" name="TextBox 31"/>
          <p:cNvSpPr txBox="1"/>
          <p:nvPr/>
        </p:nvSpPr>
        <p:spPr>
          <a:xfrm>
            <a:off x="3807416" y="3299472"/>
            <a:ext cx="1697901" cy="523220"/>
          </a:xfrm>
          <a:prstGeom prst="rect">
            <a:avLst/>
          </a:prstGeom>
          <a:noFill/>
        </p:spPr>
        <p:txBody>
          <a:bodyPr wrap="none" rtlCol="0">
            <a:spAutoFit/>
          </a:bodyPr>
          <a:lstStyle/>
          <a:p>
            <a:r>
              <a:rPr lang="uk-UA" sz="2800" dirty="0">
                <a:solidFill>
                  <a:srgbClr val="182947"/>
                </a:solidFill>
                <a:latin typeface="Proxima Nova Rg" panose="02000506030000020004" pitchFamily="2" charset="0"/>
              </a:rPr>
              <a:t>          12</a:t>
            </a:r>
          </a:p>
        </p:txBody>
      </p:sp>
      <p:sp>
        <p:nvSpPr>
          <p:cNvPr id="34" name="TextBox 33"/>
          <p:cNvSpPr txBox="1"/>
          <p:nvPr/>
        </p:nvSpPr>
        <p:spPr>
          <a:xfrm>
            <a:off x="7259242" y="2032585"/>
            <a:ext cx="2453364" cy="1107996"/>
          </a:xfrm>
          <a:prstGeom prst="rect">
            <a:avLst/>
          </a:prstGeom>
          <a:noFill/>
        </p:spPr>
        <p:txBody>
          <a:bodyPr wrap="none" rtlCol="0">
            <a:spAutoFit/>
          </a:bodyPr>
          <a:lstStyle/>
          <a:p>
            <a:pPr algn="ctr"/>
            <a:r>
              <a:rPr lang="uk-UA" sz="2400" dirty="0">
                <a:solidFill>
                  <a:srgbClr val="182947"/>
                </a:solidFill>
                <a:latin typeface="Proxima Nova Rg" panose="02000506030000020004" pitchFamily="2" charset="0"/>
                <a:cs typeface="Arial" panose="020B0604020202020204" pitchFamily="34" charset="0"/>
              </a:rPr>
              <a:t>Розкриті злочини</a:t>
            </a:r>
          </a:p>
          <a:p>
            <a:pPr algn="ctr"/>
            <a:r>
              <a:rPr lang="uk-UA" sz="2400" dirty="0">
                <a:solidFill>
                  <a:srgbClr val="182947"/>
                </a:solidFill>
                <a:latin typeface="Proxima Nova Rg" panose="02000506030000020004" pitchFamily="2" charset="0"/>
                <a:cs typeface="Arial" panose="020B0604020202020204" pitchFamily="34" charset="0"/>
              </a:rPr>
              <a:t>за участі ПОГ</a:t>
            </a:r>
          </a:p>
          <a:p>
            <a:endParaRPr lang="uk-UA" dirty="0"/>
          </a:p>
        </p:txBody>
      </p:sp>
      <p:sp>
        <p:nvSpPr>
          <p:cNvPr id="35" name="Полилиния 34"/>
          <p:cNvSpPr/>
          <p:nvPr/>
        </p:nvSpPr>
        <p:spPr>
          <a:xfrm>
            <a:off x="8455457" y="3265306"/>
            <a:ext cx="801399" cy="1628647"/>
          </a:xfrm>
          <a:custGeom>
            <a:avLst/>
            <a:gdLst>
              <a:gd name="connsiteX0" fmla="*/ 118014 w 727833"/>
              <a:gd name="connsiteY0" fmla="*/ 575483 h 1464327"/>
              <a:gd name="connsiteX1" fmla="*/ 118014 w 727833"/>
              <a:gd name="connsiteY1" fmla="*/ 741655 h 1464327"/>
              <a:gd name="connsiteX2" fmla="*/ 130377 w 727833"/>
              <a:gd name="connsiteY2" fmla="*/ 738514 h 1464327"/>
              <a:gd name="connsiteX3" fmla="*/ 135000 w 727833"/>
              <a:gd name="connsiteY3" fmla="*/ 739689 h 1464327"/>
              <a:gd name="connsiteX4" fmla="*/ 135574 w 727833"/>
              <a:gd name="connsiteY4" fmla="*/ 575483 h 1464327"/>
              <a:gd name="connsiteX5" fmla="*/ 387816 w 727833"/>
              <a:gd name="connsiteY5" fmla="*/ 442310 h 1464327"/>
              <a:gd name="connsiteX6" fmla="*/ 387816 w 727833"/>
              <a:gd name="connsiteY6" fmla="*/ 465088 h 1464327"/>
              <a:gd name="connsiteX7" fmla="*/ 398557 w 727833"/>
              <a:gd name="connsiteY7" fmla="*/ 470784 h 1464327"/>
              <a:gd name="connsiteX8" fmla="*/ 409298 w 727833"/>
              <a:gd name="connsiteY8" fmla="*/ 465089 h 1464327"/>
              <a:gd name="connsiteX9" fmla="*/ 409298 w 727833"/>
              <a:gd name="connsiteY9" fmla="*/ 442310 h 1464327"/>
              <a:gd name="connsiteX10" fmla="*/ 164580 w 727833"/>
              <a:gd name="connsiteY10" fmla="*/ 434821 h 1464327"/>
              <a:gd name="connsiteX11" fmla="*/ 164580 w 727833"/>
              <a:gd name="connsiteY11" fmla="*/ 446632 h 1464327"/>
              <a:gd name="connsiteX12" fmla="*/ 257063 w 727833"/>
              <a:gd name="connsiteY12" fmla="*/ 446632 h 1464327"/>
              <a:gd name="connsiteX13" fmla="*/ 257063 w 727833"/>
              <a:gd name="connsiteY13" fmla="*/ 434821 h 1464327"/>
              <a:gd name="connsiteX14" fmla="*/ 399619 w 727833"/>
              <a:gd name="connsiteY14" fmla="*/ 424031 h 1464327"/>
              <a:gd name="connsiteX15" fmla="*/ 409474 w 727833"/>
              <a:gd name="connsiteY15" fmla="*/ 432471 h 1464327"/>
              <a:gd name="connsiteX16" fmla="*/ 424871 w 727833"/>
              <a:gd name="connsiteY16" fmla="*/ 432471 h 1464327"/>
              <a:gd name="connsiteX17" fmla="*/ 424871 w 727833"/>
              <a:gd name="connsiteY17" fmla="*/ 445658 h 1464327"/>
              <a:gd name="connsiteX18" fmla="*/ 436809 w 727833"/>
              <a:gd name="connsiteY18" fmla="*/ 455881 h 1464327"/>
              <a:gd name="connsiteX19" fmla="*/ 424871 w 727833"/>
              <a:gd name="connsiteY19" fmla="*/ 466104 h 1464327"/>
              <a:gd name="connsiteX20" fmla="*/ 424871 w 727833"/>
              <a:gd name="connsiteY20" fmla="*/ 477513 h 1464327"/>
              <a:gd name="connsiteX21" fmla="*/ 411550 w 727833"/>
              <a:gd name="connsiteY21" fmla="*/ 477513 h 1464327"/>
              <a:gd name="connsiteX22" fmla="*/ 399621 w 727833"/>
              <a:gd name="connsiteY22" fmla="*/ 487730 h 1464327"/>
              <a:gd name="connsiteX23" fmla="*/ 387689 w 727833"/>
              <a:gd name="connsiteY23" fmla="*/ 477513 h 1464327"/>
              <a:gd name="connsiteX24" fmla="*/ 372278 w 727833"/>
              <a:gd name="connsiteY24" fmla="*/ 477513 h 1464327"/>
              <a:gd name="connsiteX25" fmla="*/ 372278 w 727833"/>
              <a:gd name="connsiteY25" fmla="*/ 464314 h 1464327"/>
              <a:gd name="connsiteX26" fmla="*/ 362431 w 727833"/>
              <a:gd name="connsiteY26" fmla="*/ 455880 h 1464327"/>
              <a:gd name="connsiteX27" fmla="*/ 372278 w 727833"/>
              <a:gd name="connsiteY27" fmla="*/ 447447 h 1464327"/>
              <a:gd name="connsiteX28" fmla="*/ 372278 w 727833"/>
              <a:gd name="connsiteY28" fmla="*/ 432471 h 1464327"/>
              <a:gd name="connsiteX29" fmla="*/ 389766 w 727833"/>
              <a:gd name="connsiteY29" fmla="*/ 432471 h 1464327"/>
              <a:gd name="connsiteX30" fmla="*/ 399676 w 727833"/>
              <a:gd name="connsiteY30" fmla="*/ 408434 h 1464327"/>
              <a:gd name="connsiteX31" fmla="*/ 356096 w 727833"/>
              <a:gd name="connsiteY31" fmla="*/ 455870 h 1464327"/>
              <a:gd name="connsiteX32" fmla="*/ 399676 w 727833"/>
              <a:gd name="connsiteY32" fmla="*/ 503305 h 1464327"/>
              <a:gd name="connsiteX33" fmla="*/ 443258 w 727833"/>
              <a:gd name="connsiteY33" fmla="*/ 455870 h 1464327"/>
              <a:gd name="connsiteX34" fmla="*/ 399676 w 727833"/>
              <a:gd name="connsiteY34" fmla="*/ 408434 h 1464327"/>
              <a:gd name="connsiteX35" fmla="*/ 495842 w 727833"/>
              <a:gd name="connsiteY35" fmla="*/ 337647 h 1464327"/>
              <a:gd name="connsiteX36" fmla="*/ 556394 w 727833"/>
              <a:gd name="connsiteY36" fmla="*/ 376120 h 1464327"/>
              <a:gd name="connsiteX37" fmla="*/ 598674 w 727833"/>
              <a:gd name="connsiteY37" fmla="*/ 449097 h 1464327"/>
              <a:gd name="connsiteX38" fmla="*/ 722728 w 727833"/>
              <a:gd name="connsiteY38" fmla="*/ 663221 h 1464327"/>
              <a:gd name="connsiteX39" fmla="*/ 695652 w 727833"/>
              <a:gd name="connsiteY39" fmla="*/ 732372 h 1464327"/>
              <a:gd name="connsiteX40" fmla="*/ 622192 w 727833"/>
              <a:gd name="connsiteY40" fmla="*/ 721467 h 1464327"/>
              <a:gd name="connsiteX41" fmla="*/ 513783 w 727833"/>
              <a:gd name="connsiteY41" fmla="*/ 534349 h 1464327"/>
              <a:gd name="connsiteX42" fmla="*/ 513282 w 727833"/>
              <a:gd name="connsiteY42" fmla="*/ 534640 h 1464327"/>
              <a:gd name="connsiteX43" fmla="*/ 473784 w 727833"/>
              <a:gd name="connsiteY43" fmla="*/ 466465 h 1464327"/>
              <a:gd name="connsiteX44" fmla="*/ 473784 w 727833"/>
              <a:gd name="connsiteY44" fmla="*/ 758328 h 1464327"/>
              <a:gd name="connsiteX45" fmla="*/ 350533 w 727833"/>
              <a:gd name="connsiteY45" fmla="*/ 778394 h 1464327"/>
              <a:gd name="connsiteX46" fmla="*/ 344198 w 727833"/>
              <a:gd name="connsiteY46" fmla="*/ 767544 h 1464327"/>
              <a:gd name="connsiteX47" fmla="*/ 265541 w 727833"/>
              <a:gd name="connsiteY47" fmla="*/ 767544 h 1464327"/>
              <a:gd name="connsiteX48" fmla="*/ 258748 w 727833"/>
              <a:gd name="connsiteY48" fmla="*/ 779179 h 1464327"/>
              <a:gd name="connsiteX49" fmla="*/ 175345 w 727833"/>
              <a:gd name="connsiteY49" fmla="*/ 765600 h 1464327"/>
              <a:gd name="connsiteX50" fmla="*/ 185447 w 727833"/>
              <a:gd name="connsiteY50" fmla="*/ 784462 h 1464327"/>
              <a:gd name="connsiteX51" fmla="*/ 186146 w 727833"/>
              <a:gd name="connsiteY51" fmla="*/ 788814 h 1464327"/>
              <a:gd name="connsiteX52" fmla="*/ 257021 w 727833"/>
              <a:gd name="connsiteY52" fmla="*/ 800353 h 1464327"/>
              <a:gd name="connsiteX53" fmla="*/ 257768 w 727833"/>
              <a:gd name="connsiteY53" fmla="*/ 796988 h 1464327"/>
              <a:gd name="connsiteX54" fmla="*/ 265541 w 727833"/>
              <a:gd name="connsiteY54" fmla="*/ 810301 h 1464327"/>
              <a:gd name="connsiteX55" fmla="*/ 344198 w 727833"/>
              <a:gd name="connsiteY55" fmla="*/ 810301 h 1464327"/>
              <a:gd name="connsiteX56" fmla="*/ 352250 w 727833"/>
              <a:gd name="connsiteY56" fmla="*/ 796510 h 1464327"/>
              <a:gd name="connsiteX57" fmla="*/ 352906 w 727833"/>
              <a:gd name="connsiteY57" fmla="*/ 799464 h 1464327"/>
              <a:gd name="connsiteX58" fmla="*/ 473784 w 727833"/>
              <a:gd name="connsiteY58" fmla="*/ 779784 h 1464327"/>
              <a:gd name="connsiteX59" fmla="*/ 473784 w 727833"/>
              <a:gd name="connsiteY59" fmla="*/ 873858 h 1464327"/>
              <a:gd name="connsiteX60" fmla="*/ 471944 w 727833"/>
              <a:gd name="connsiteY60" fmla="*/ 1401165 h 1464327"/>
              <a:gd name="connsiteX61" fmla="*/ 398193 w 727833"/>
              <a:gd name="connsiteY61" fmla="*/ 1464327 h 1464327"/>
              <a:gd name="connsiteX62" fmla="*/ 324443 w 727833"/>
              <a:gd name="connsiteY62" fmla="*/ 1401165 h 1464327"/>
              <a:gd name="connsiteX63" fmla="*/ 324443 w 727833"/>
              <a:gd name="connsiteY63" fmla="*/ 896349 h 1464327"/>
              <a:gd name="connsiteX64" fmla="*/ 280192 w 727833"/>
              <a:gd name="connsiteY64" fmla="*/ 896349 h 1464327"/>
              <a:gd name="connsiteX65" fmla="*/ 280192 w 727833"/>
              <a:gd name="connsiteY65" fmla="*/ 1401164 h 1464327"/>
              <a:gd name="connsiteX66" fmla="*/ 206442 w 727833"/>
              <a:gd name="connsiteY66" fmla="*/ 1464327 h 1464327"/>
              <a:gd name="connsiteX67" fmla="*/ 132691 w 727833"/>
              <a:gd name="connsiteY67" fmla="*/ 1401164 h 1464327"/>
              <a:gd name="connsiteX68" fmla="*/ 134483 w 727833"/>
              <a:gd name="connsiteY68" fmla="*/ 887935 h 1464327"/>
              <a:gd name="connsiteX69" fmla="*/ 130377 w 727833"/>
              <a:gd name="connsiteY69" fmla="*/ 888978 h 1464327"/>
              <a:gd name="connsiteX70" fmla="*/ 88116 w 727833"/>
              <a:gd name="connsiteY70" fmla="*/ 866943 h 1464327"/>
              <a:gd name="connsiteX71" fmla="*/ 83123 w 727833"/>
              <a:gd name="connsiteY71" fmla="*/ 857621 h 1464327"/>
              <a:gd name="connsiteX72" fmla="*/ 81976 w 727833"/>
              <a:gd name="connsiteY72" fmla="*/ 858284 h 1464327"/>
              <a:gd name="connsiteX73" fmla="*/ 59008 w 727833"/>
              <a:gd name="connsiteY73" fmla="*/ 862255 h 1464327"/>
              <a:gd name="connsiteX74" fmla="*/ 0 w 727833"/>
              <a:gd name="connsiteY74" fmla="*/ 811719 h 1464327"/>
              <a:gd name="connsiteX75" fmla="*/ 0 w 727833"/>
              <a:gd name="connsiteY75" fmla="*/ 575483 h 1464327"/>
              <a:gd name="connsiteX76" fmla="*/ 0 w 727833"/>
              <a:gd name="connsiteY76" fmla="*/ 449256 h 1464327"/>
              <a:gd name="connsiteX77" fmla="*/ 114807 w 727833"/>
              <a:gd name="connsiteY77" fmla="*/ 350932 h 1464327"/>
              <a:gd name="connsiteX78" fmla="*/ 423840 w 727833"/>
              <a:gd name="connsiteY78" fmla="*/ 350932 h 1464327"/>
              <a:gd name="connsiteX79" fmla="*/ 455085 w 727833"/>
              <a:gd name="connsiteY79" fmla="*/ 338968 h 1464327"/>
              <a:gd name="connsiteX80" fmla="*/ 495842 w 727833"/>
              <a:gd name="connsiteY80" fmla="*/ 337647 h 1464327"/>
              <a:gd name="connsiteX81" fmla="*/ 421943 w 727833"/>
              <a:gd name="connsiteY81" fmla="*/ 146317 h 1464327"/>
              <a:gd name="connsiteX82" fmla="*/ 432544 w 727833"/>
              <a:gd name="connsiteY82" fmla="*/ 159781 h 1464327"/>
              <a:gd name="connsiteX83" fmla="*/ 443404 w 727833"/>
              <a:gd name="connsiteY83" fmla="*/ 205854 h 1464327"/>
              <a:gd name="connsiteX84" fmla="*/ 305199 w 727833"/>
              <a:gd name="connsiteY84" fmla="*/ 324216 h 1464327"/>
              <a:gd name="connsiteX85" fmla="*/ 166995 w 727833"/>
              <a:gd name="connsiteY85" fmla="*/ 205854 h 1464327"/>
              <a:gd name="connsiteX86" fmla="*/ 177856 w 727833"/>
              <a:gd name="connsiteY86" fmla="*/ 159781 h 1464327"/>
              <a:gd name="connsiteX87" fmla="*/ 188023 w 727833"/>
              <a:gd name="connsiteY87" fmla="*/ 146866 h 1464327"/>
              <a:gd name="connsiteX88" fmla="*/ 196467 w 727833"/>
              <a:gd name="connsiteY88" fmla="*/ 156415 h 1464327"/>
              <a:gd name="connsiteX89" fmla="*/ 304740 w 727833"/>
              <a:gd name="connsiteY89" fmla="*/ 191446 h 1464327"/>
              <a:gd name="connsiteX90" fmla="*/ 413013 w 727833"/>
              <a:gd name="connsiteY90" fmla="*/ 156415 h 1464327"/>
              <a:gd name="connsiteX91" fmla="*/ 292743 w 727833"/>
              <a:gd name="connsiteY91" fmla="*/ 44660 h 1464327"/>
              <a:gd name="connsiteX92" fmla="*/ 317616 w 727833"/>
              <a:gd name="connsiteY92" fmla="*/ 44660 h 1464327"/>
              <a:gd name="connsiteX93" fmla="*/ 317617 w 727833"/>
              <a:gd name="connsiteY93" fmla="*/ 71034 h 1464327"/>
              <a:gd name="connsiteX94" fmla="*/ 305179 w 727833"/>
              <a:gd name="connsiteY94" fmla="*/ 77627 h 1464327"/>
              <a:gd name="connsiteX95" fmla="*/ 292743 w 727833"/>
              <a:gd name="connsiteY95" fmla="*/ 71034 h 1464327"/>
              <a:gd name="connsiteX96" fmla="*/ 306410 w 727833"/>
              <a:gd name="connsiteY96" fmla="*/ 23496 h 1464327"/>
              <a:gd name="connsiteX97" fmla="*/ 295000 w 727833"/>
              <a:gd name="connsiteY97" fmla="*/ 33267 h 1464327"/>
              <a:gd name="connsiteX98" fmla="*/ 274752 w 727833"/>
              <a:gd name="connsiteY98" fmla="*/ 33267 h 1464327"/>
              <a:gd name="connsiteX99" fmla="*/ 274752 w 727833"/>
              <a:gd name="connsiteY99" fmla="*/ 50608 h 1464327"/>
              <a:gd name="connsiteX100" fmla="*/ 263351 w 727833"/>
              <a:gd name="connsiteY100" fmla="*/ 60372 h 1464327"/>
              <a:gd name="connsiteX101" fmla="*/ 274752 w 727833"/>
              <a:gd name="connsiteY101" fmla="*/ 70137 h 1464327"/>
              <a:gd name="connsiteX102" fmla="*/ 274752 w 727833"/>
              <a:gd name="connsiteY102" fmla="*/ 85419 h 1464327"/>
              <a:gd name="connsiteX103" fmla="*/ 292596 w 727833"/>
              <a:gd name="connsiteY103" fmla="*/ 85419 h 1464327"/>
              <a:gd name="connsiteX104" fmla="*/ 296726 w 727833"/>
              <a:gd name="connsiteY104" fmla="*/ 88955 h 1464327"/>
              <a:gd name="connsiteX105" fmla="*/ 305020 w 727833"/>
              <a:gd name="connsiteY105" fmla="*/ 87521 h 1464327"/>
              <a:gd name="connsiteX106" fmla="*/ 305179 w 727833"/>
              <a:gd name="connsiteY106" fmla="*/ 87605 h 1464327"/>
              <a:gd name="connsiteX107" fmla="*/ 305347 w 727833"/>
              <a:gd name="connsiteY107" fmla="*/ 87515 h 1464327"/>
              <a:gd name="connsiteX108" fmla="*/ 315688 w 727833"/>
              <a:gd name="connsiteY108" fmla="*/ 89303 h 1464327"/>
              <a:gd name="connsiteX109" fmla="*/ 320223 w 727833"/>
              <a:gd name="connsiteY109" fmla="*/ 85419 h 1464327"/>
              <a:gd name="connsiteX110" fmla="*/ 335647 w 727833"/>
              <a:gd name="connsiteY110" fmla="*/ 85419 h 1464327"/>
              <a:gd name="connsiteX111" fmla="*/ 335647 w 727833"/>
              <a:gd name="connsiteY111" fmla="*/ 72210 h 1464327"/>
              <a:gd name="connsiteX112" fmla="*/ 349468 w 727833"/>
              <a:gd name="connsiteY112" fmla="*/ 60372 h 1464327"/>
              <a:gd name="connsiteX113" fmla="*/ 335647 w 727833"/>
              <a:gd name="connsiteY113" fmla="*/ 48535 h 1464327"/>
              <a:gd name="connsiteX114" fmla="*/ 335646 w 727833"/>
              <a:gd name="connsiteY114" fmla="*/ 33267 h 1464327"/>
              <a:gd name="connsiteX115" fmla="*/ 317819 w 727833"/>
              <a:gd name="connsiteY115" fmla="*/ 33267 h 1464327"/>
              <a:gd name="connsiteX116" fmla="*/ 305201 w 727833"/>
              <a:gd name="connsiteY116" fmla="*/ 0 h 1464327"/>
              <a:gd name="connsiteX117" fmla="*/ 415143 w 727833"/>
              <a:gd name="connsiteY117" fmla="*/ 34730 h 1464327"/>
              <a:gd name="connsiteX118" fmla="*/ 432968 w 727833"/>
              <a:gd name="connsiteY118" fmla="*/ 39408 h 1464327"/>
              <a:gd name="connsiteX119" fmla="*/ 443704 w 727833"/>
              <a:gd name="connsiteY119" fmla="*/ 41263 h 1464327"/>
              <a:gd name="connsiteX120" fmla="*/ 467133 w 727833"/>
              <a:gd name="connsiteY120" fmla="*/ 71535 h 1464327"/>
              <a:gd name="connsiteX121" fmla="*/ 443704 w 727833"/>
              <a:gd name="connsiteY121" fmla="*/ 101807 h 1464327"/>
              <a:gd name="connsiteX122" fmla="*/ 435990 w 727833"/>
              <a:gd name="connsiteY122" fmla="*/ 103140 h 1464327"/>
              <a:gd name="connsiteX123" fmla="*/ 425056 w 727833"/>
              <a:gd name="connsiteY123" fmla="*/ 114552 h 1464327"/>
              <a:gd name="connsiteX124" fmla="*/ 427607 w 727833"/>
              <a:gd name="connsiteY124" fmla="*/ 114552 h 1464327"/>
              <a:gd name="connsiteX125" fmla="*/ 426039 w 727833"/>
              <a:gd name="connsiteY125" fmla="*/ 119882 h 1464327"/>
              <a:gd name="connsiteX126" fmla="*/ 304768 w 727833"/>
              <a:gd name="connsiteY126" fmla="*/ 175030 h 1464327"/>
              <a:gd name="connsiteX127" fmla="*/ 183499 w 727833"/>
              <a:gd name="connsiteY127" fmla="*/ 119882 h 1464327"/>
              <a:gd name="connsiteX128" fmla="*/ 181930 w 727833"/>
              <a:gd name="connsiteY128" fmla="*/ 114552 h 1464327"/>
              <a:gd name="connsiteX129" fmla="*/ 184482 w 727833"/>
              <a:gd name="connsiteY129" fmla="*/ 114552 h 1464327"/>
              <a:gd name="connsiteX130" fmla="*/ 173377 w 727833"/>
              <a:gd name="connsiteY130" fmla="*/ 102961 h 1464327"/>
              <a:gd name="connsiteX131" fmla="*/ 166696 w 727833"/>
              <a:gd name="connsiteY131" fmla="*/ 101807 h 1464327"/>
              <a:gd name="connsiteX132" fmla="*/ 146281 w 727833"/>
              <a:gd name="connsiteY132" fmla="*/ 84323 h 1464327"/>
              <a:gd name="connsiteX133" fmla="*/ 143267 w 727833"/>
              <a:gd name="connsiteY133" fmla="*/ 71535 h 1464327"/>
              <a:gd name="connsiteX134" fmla="*/ 166696 w 727833"/>
              <a:gd name="connsiteY134" fmla="*/ 41263 h 1464327"/>
              <a:gd name="connsiteX135" fmla="*/ 177436 w 727833"/>
              <a:gd name="connsiteY135" fmla="*/ 39407 h 1464327"/>
              <a:gd name="connsiteX136" fmla="*/ 195264 w 727833"/>
              <a:gd name="connsiteY136" fmla="*/ 34729 h 1464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727833" h="1464327">
                <a:moveTo>
                  <a:pt x="118014" y="575483"/>
                </a:moveTo>
                <a:lnTo>
                  <a:pt x="118014" y="741655"/>
                </a:lnTo>
                <a:lnTo>
                  <a:pt x="130377" y="738514"/>
                </a:lnTo>
                <a:lnTo>
                  <a:pt x="135000" y="739689"/>
                </a:lnTo>
                <a:lnTo>
                  <a:pt x="135574" y="575483"/>
                </a:lnTo>
                <a:close/>
                <a:moveTo>
                  <a:pt x="387816" y="442310"/>
                </a:moveTo>
                <a:lnTo>
                  <a:pt x="387816" y="465088"/>
                </a:lnTo>
                <a:lnTo>
                  <a:pt x="398557" y="470784"/>
                </a:lnTo>
                <a:lnTo>
                  <a:pt x="409298" y="465089"/>
                </a:lnTo>
                <a:lnTo>
                  <a:pt x="409298" y="442310"/>
                </a:lnTo>
                <a:close/>
                <a:moveTo>
                  <a:pt x="164580" y="434821"/>
                </a:moveTo>
                <a:lnTo>
                  <a:pt x="164580" y="446632"/>
                </a:lnTo>
                <a:lnTo>
                  <a:pt x="257063" y="446632"/>
                </a:lnTo>
                <a:lnTo>
                  <a:pt x="257063" y="434821"/>
                </a:lnTo>
                <a:close/>
                <a:moveTo>
                  <a:pt x="399619" y="424031"/>
                </a:moveTo>
                <a:lnTo>
                  <a:pt x="409474" y="432471"/>
                </a:lnTo>
                <a:lnTo>
                  <a:pt x="424871" y="432471"/>
                </a:lnTo>
                <a:lnTo>
                  <a:pt x="424871" y="445658"/>
                </a:lnTo>
                <a:lnTo>
                  <a:pt x="436809" y="455881"/>
                </a:lnTo>
                <a:lnTo>
                  <a:pt x="424871" y="466104"/>
                </a:lnTo>
                <a:lnTo>
                  <a:pt x="424871" y="477513"/>
                </a:lnTo>
                <a:lnTo>
                  <a:pt x="411550" y="477513"/>
                </a:lnTo>
                <a:lnTo>
                  <a:pt x="399621" y="487730"/>
                </a:lnTo>
                <a:lnTo>
                  <a:pt x="387689" y="477513"/>
                </a:lnTo>
                <a:lnTo>
                  <a:pt x="372278" y="477513"/>
                </a:lnTo>
                <a:lnTo>
                  <a:pt x="372278" y="464314"/>
                </a:lnTo>
                <a:lnTo>
                  <a:pt x="362431" y="455880"/>
                </a:lnTo>
                <a:lnTo>
                  <a:pt x="372278" y="447447"/>
                </a:lnTo>
                <a:lnTo>
                  <a:pt x="372278" y="432471"/>
                </a:lnTo>
                <a:lnTo>
                  <a:pt x="389766" y="432471"/>
                </a:lnTo>
                <a:close/>
                <a:moveTo>
                  <a:pt x="399676" y="408434"/>
                </a:moveTo>
                <a:cubicBezTo>
                  <a:pt x="375607" y="408434"/>
                  <a:pt x="356096" y="429672"/>
                  <a:pt x="356096" y="455870"/>
                </a:cubicBezTo>
                <a:cubicBezTo>
                  <a:pt x="356096" y="482068"/>
                  <a:pt x="375607" y="503305"/>
                  <a:pt x="399676" y="503305"/>
                </a:cubicBezTo>
                <a:cubicBezTo>
                  <a:pt x="423746" y="503305"/>
                  <a:pt x="443258" y="482068"/>
                  <a:pt x="443258" y="455870"/>
                </a:cubicBezTo>
                <a:cubicBezTo>
                  <a:pt x="443258" y="429672"/>
                  <a:pt x="423746" y="408434"/>
                  <a:pt x="399676" y="408434"/>
                </a:cubicBezTo>
                <a:close/>
                <a:moveTo>
                  <a:pt x="495842" y="337647"/>
                </a:moveTo>
                <a:cubicBezTo>
                  <a:pt x="521707" y="341486"/>
                  <a:pt x="543934" y="354614"/>
                  <a:pt x="556394" y="376120"/>
                </a:cubicBezTo>
                <a:lnTo>
                  <a:pt x="598674" y="449097"/>
                </a:lnTo>
                <a:lnTo>
                  <a:pt x="722728" y="663221"/>
                </a:lnTo>
                <a:cubicBezTo>
                  <a:pt x="735536" y="685327"/>
                  <a:pt x="723414" y="716288"/>
                  <a:pt x="695652" y="732372"/>
                </a:cubicBezTo>
                <a:cubicBezTo>
                  <a:pt x="667888" y="748457"/>
                  <a:pt x="635000" y="743574"/>
                  <a:pt x="622192" y="721467"/>
                </a:cubicBezTo>
                <a:lnTo>
                  <a:pt x="513783" y="534349"/>
                </a:lnTo>
                <a:lnTo>
                  <a:pt x="513282" y="534640"/>
                </a:lnTo>
                <a:lnTo>
                  <a:pt x="473784" y="466465"/>
                </a:lnTo>
                <a:lnTo>
                  <a:pt x="473784" y="758328"/>
                </a:lnTo>
                <a:lnTo>
                  <a:pt x="350533" y="778394"/>
                </a:lnTo>
                <a:lnTo>
                  <a:pt x="344198" y="767544"/>
                </a:lnTo>
                <a:lnTo>
                  <a:pt x="265541" y="767544"/>
                </a:lnTo>
                <a:lnTo>
                  <a:pt x="258748" y="779179"/>
                </a:lnTo>
                <a:lnTo>
                  <a:pt x="175345" y="765600"/>
                </a:lnTo>
                <a:lnTo>
                  <a:pt x="185447" y="784462"/>
                </a:lnTo>
                <a:lnTo>
                  <a:pt x="186146" y="788814"/>
                </a:lnTo>
                <a:lnTo>
                  <a:pt x="257021" y="800353"/>
                </a:lnTo>
                <a:lnTo>
                  <a:pt x="257768" y="796988"/>
                </a:lnTo>
                <a:lnTo>
                  <a:pt x="265541" y="810301"/>
                </a:lnTo>
                <a:lnTo>
                  <a:pt x="344198" y="810301"/>
                </a:lnTo>
                <a:lnTo>
                  <a:pt x="352250" y="796510"/>
                </a:lnTo>
                <a:lnTo>
                  <a:pt x="352906" y="799464"/>
                </a:lnTo>
                <a:lnTo>
                  <a:pt x="473784" y="779784"/>
                </a:lnTo>
                <a:lnTo>
                  <a:pt x="473784" y="873858"/>
                </a:lnTo>
                <a:lnTo>
                  <a:pt x="471944" y="1401165"/>
                </a:lnTo>
                <a:cubicBezTo>
                  <a:pt x="471944" y="1436048"/>
                  <a:pt x="438924" y="1464327"/>
                  <a:pt x="398193" y="1464327"/>
                </a:cubicBezTo>
                <a:cubicBezTo>
                  <a:pt x="357462" y="1464327"/>
                  <a:pt x="324443" y="1436048"/>
                  <a:pt x="324443" y="1401165"/>
                </a:cubicBezTo>
                <a:lnTo>
                  <a:pt x="324443" y="896349"/>
                </a:lnTo>
                <a:lnTo>
                  <a:pt x="280192" y="896349"/>
                </a:lnTo>
                <a:lnTo>
                  <a:pt x="280192" y="1401164"/>
                </a:lnTo>
                <a:cubicBezTo>
                  <a:pt x="280192" y="1436048"/>
                  <a:pt x="247173" y="1464327"/>
                  <a:pt x="206442" y="1464327"/>
                </a:cubicBezTo>
                <a:cubicBezTo>
                  <a:pt x="165711" y="1464327"/>
                  <a:pt x="132691" y="1436048"/>
                  <a:pt x="132691" y="1401164"/>
                </a:cubicBezTo>
                <a:lnTo>
                  <a:pt x="134483" y="887935"/>
                </a:lnTo>
                <a:lnTo>
                  <a:pt x="130377" y="888978"/>
                </a:lnTo>
                <a:cubicBezTo>
                  <a:pt x="113873" y="888978"/>
                  <a:pt x="98932" y="880557"/>
                  <a:pt x="88116" y="866943"/>
                </a:cubicBezTo>
                <a:lnTo>
                  <a:pt x="83123" y="857621"/>
                </a:lnTo>
                <a:lnTo>
                  <a:pt x="81976" y="858284"/>
                </a:lnTo>
                <a:cubicBezTo>
                  <a:pt x="74916" y="860841"/>
                  <a:pt x="67155" y="862255"/>
                  <a:pt x="59008" y="862255"/>
                </a:cubicBezTo>
                <a:cubicBezTo>
                  <a:pt x="26419" y="862255"/>
                  <a:pt x="0" y="839629"/>
                  <a:pt x="0" y="811719"/>
                </a:cubicBezTo>
                <a:lnTo>
                  <a:pt x="0" y="575483"/>
                </a:lnTo>
                <a:lnTo>
                  <a:pt x="0" y="449256"/>
                </a:lnTo>
                <a:cubicBezTo>
                  <a:pt x="0" y="394953"/>
                  <a:pt x="51402" y="350932"/>
                  <a:pt x="114807" y="350932"/>
                </a:cubicBezTo>
                <a:lnTo>
                  <a:pt x="423840" y="350932"/>
                </a:lnTo>
                <a:lnTo>
                  <a:pt x="455085" y="338968"/>
                </a:lnTo>
                <a:cubicBezTo>
                  <a:pt x="469069" y="336129"/>
                  <a:pt x="482910" y="335727"/>
                  <a:pt x="495842" y="337647"/>
                </a:cubicBezTo>
                <a:close/>
                <a:moveTo>
                  <a:pt x="421943" y="146317"/>
                </a:moveTo>
                <a:lnTo>
                  <a:pt x="432544" y="159781"/>
                </a:lnTo>
                <a:cubicBezTo>
                  <a:pt x="439537" y="173942"/>
                  <a:pt x="443404" y="189511"/>
                  <a:pt x="443404" y="205854"/>
                </a:cubicBezTo>
                <a:cubicBezTo>
                  <a:pt x="443404" y="271224"/>
                  <a:pt x="381528" y="324216"/>
                  <a:pt x="305199" y="324216"/>
                </a:cubicBezTo>
                <a:cubicBezTo>
                  <a:pt x="228871" y="324216"/>
                  <a:pt x="166995" y="271224"/>
                  <a:pt x="166995" y="205854"/>
                </a:cubicBezTo>
                <a:cubicBezTo>
                  <a:pt x="166995" y="189511"/>
                  <a:pt x="170862" y="173942"/>
                  <a:pt x="177856" y="159781"/>
                </a:cubicBezTo>
                <a:lnTo>
                  <a:pt x="188023" y="146866"/>
                </a:lnTo>
                <a:lnTo>
                  <a:pt x="196467" y="156415"/>
                </a:lnTo>
                <a:cubicBezTo>
                  <a:pt x="222203" y="177810"/>
                  <a:pt x="261151" y="191446"/>
                  <a:pt x="304740" y="191446"/>
                </a:cubicBezTo>
                <a:cubicBezTo>
                  <a:pt x="348330" y="191446"/>
                  <a:pt x="387277" y="177810"/>
                  <a:pt x="413013" y="156415"/>
                </a:cubicBezTo>
                <a:close/>
                <a:moveTo>
                  <a:pt x="292743" y="44660"/>
                </a:moveTo>
                <a:lnTo>
                  <a:pt x="317616" y="44660"/>
                </a:lnTo>
                <a:lnTo>
                  <a:pt x="317617" y="71034"/>
                </a:lnTo>
                <a:lnTo>
                  <a:pt x="305179" y="77627"/>
                </a:lnTo>
                <a:lnTo>
                  <a:pt x="292743" y="71034"/>
                </a:lnTo>
                <a:close/>
                <a:moveTo>
                  <a:pt x="306410" y="23496"/>
                </a:moveTo>
                <a:lnTo>
                  <a:pt x="295000" y="33267"/>
                </a:lnTo>
                <a:lnTo>
                  <a:pt x="274752" y="33267"/>
                </a:lnTo>
                <a:lnTo>
                  <a:pt x="274752" y="50608"/>
                </a:lnTo>
                <a:lnTo>
                  <a:pt x="263351" y="60372"/>
                </a:lnTo>
                <a:lnTo>
                  <a:pt x="274752" y="70137"/>
                </a:lnTo>
                <a:lnTo>
                  <a:pt x="274752" y="85419"/>
                </a:lnTo>
                <a:lnTo>
                  <a:pt x="292596" y="85419"/>
                </a:lnTo>
                <a:lnTo>
                  <a:pt x="296726" y="88955"/>
                </a:lnTo>
                <a:lnTo>
                  <a:pt x="305020" y="87521"/>
                </a:lnTo>
                <a:lnTo>
                  <a:pt x="305179" y="87605"/>
                </a:lnTo>
                <a:lnTo>
                  <a:pt x="305347" y="87515"/>
                </a:lnTo>
                <a:lnTo>
                  <a:pt x="315688" y="89303"/>
                </a:lnTo>
                <a:lnTo>
                  <a:pt x="320223" y="85419"/>
                </a:lnTo>
                <a:lnTo>
                  <a:pt x="335647" y="85419"/>
                </a:lnTo>
                <a:lnTo>
                  <a:pt x="335647" y="72210"/>
                </a:lnTo>
                <a:lnTo>
                  <a:pt x="349468" y="60372"/>
                </a:lnTo>
                <a:lnTo>
                  <a:pt x="335647" y="48535"/>
                </a:lnTo>
                <a:lnTo>
                  <a:pt x="335646" y="33267"/>
                </a:lnTo>
                <a:lnTo>
                  <a:pt x="317819" y="33267"/>
                </a:lnTo>
                <a:close/>
                <a:moveTo>
                  <a:pt x="305201" y="0"/>
                </a:moveTo>
                <a:lnTo>
                  <a:pt x="415143" y="34730"/>
                </a:lnTo>
                <a:lnTo>
                  <a:pt x="432968" y="39408"/>
                </a:lnTo>
                <a:lnTo>
                  <a:pt x="443704" y="41263"/>
                </a:lnTo>
                <a:cubicBezTo>
                  <a:pt x="457472" y="46251"/>
                  <a:pt x="467133" y="57927"/>
                  <a:pt x="467133" y="71535"/>
                </a:cubicBezTo>
                <a:cubicBezTo>
                  <a:pt x="467133" y="85143"/>
                  <a:pt x="457472" y="96819"/>
                  <a:pt x="443704" y="101807"/>
                </a:cubicBezTo>
                <a:lnTo>
                  <a:pt x="435990" y="103140"/>
                </a:lnTo>
                <a:lnTo>
                  <a:pt x="425056" y="114552"/>
                </a:lnTo>
                <a:lnTo>
                  <a:pt x="427607" y="114552"/>
                </a:lnTo>
                <a:lnTo>
                  <a:pt x="426039" y="119882"/>
                </a:lnTo>
                <a:cubicBezTo>
                  <a:pt x="406059" y="152290"/>
                  <a:pt x="359285" y="175030"/>
                  <a:pt x="304768" y="175030"/>
                </a:cubicBezTo>
                <a:cubicBezTo>
                  <a:pt x="250253" y="175030"/>
                  <a:pt x="203478" y="152290"/>
                  <a:pt x="183499" y="119882"/>
                </a:cubicBezTo>
                <a:lnTo>
                  <a:pt x="181930" y="114552"/>
                </a:lnTo>
                <a:lnTo>
                  <a:pt x="184482" y="114552"/>
                </a:lnTo>
                <a:lnTo>
                  <a:pt x="173377" y="102961"/>
                </a:lnTo>
                <a:lnTo>
                  <a:pt x="166696" y="101807"/>
                </a:lnTo>
                <a:cubicBezTo>
                  <a:pt x="157517" y="98482"/>
                  <a:pt x="150164" y="92184"/>
                  <a:pt x="146281" y="84323"/>
                </a:cubicBezTo>
                <a:lnTo>
                  <a:pt x="143267" y="71535"/>
                </a:lnTo>
                <a:cubicBezTo>
                  <a:pt x="143267" y="57927"/>
                  <a:pt x="152928" y="46251"/>
                  <a:pt x="166696" y="41263"/>
                </a:cubicBezTo>
                <a:lnTo>
                  <a:pt x="177436" y="39407"/>
                </a:lnTo>
                <a:lnTo>
                  <a:pt x="195264" y="34729"/>
                </a:lnTo>
                <a:close/>
              </a:path>
            </a:pathLst>
          </a:custGeom>
          <a:solidFill>
            <a:srgbClr val="18294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6" name="Полилиния 35"/>
          <p:cNvSpPr/>
          <p:nvPr/>
        </p:nvSpPr>
        <p:spPr>
          <a:xfrm>
            <a:off x="9323074" y="3473045"/>
            <a:ext cx="936670" cy="1106631"/>
          </a:xfrm>
          <a:custGeom>
            <a:avLst/>
            <a:gdLst/>
            <a:ahLst/>
            <a:cxnLst/>
            <a:rect l="l" t="t" r="r" b="b"/>
            <a:pathLst>
              <a:path w="787542" h="1115390">
                <a:moveTo>
                  <a:pt x="458269" y="689116"/>
                </a:moveTo>
                <a:lnTo>
                  <a:pt x="498899" y="689116"/>
                </a:lnTo>
                <a:lnTo>
                  <a:pt x="498899" y="774841"/>
                </a:lnTo>
                <a:lnTo>
                  <a:pt x="446772" y="774841"/>
                </a:lnTo>
                <a:cubicBezTo>
                  <a:pt x="454437" y="741727"/>
                  <a:pt x="458269" y="713859"/>
                  <a:pt x="458269" y="691237"/>
                </a:cubicBezTo>
                <a:close/>
                <a:moveTo>
                  <a:pt x="636491" y="682196"/>
                </a:moveTo>
                <a:lnTo>
                  <a:pt x="650890" y="682196"/>
                </a:lnTo>
                <a:cubicBezTo>
                  <a:pt x="660340" y="682196"/>
                  <a:pt x="666777" y="683982"/>
                  <a:pt x="670200" y="687554"/>
                </a:cubicBezTo>
                <a:cubicBezTo>
                  <a:pt x="673623" y="691125"/>
                  <a:pt x="675335" y="695479"/>
                  <a:pt x="675335" y="700613"/>
                </a:cubicBezTo>
                <a:cubicBezTo>
                  <a:pt x="675335" y="705897"/>
                  <a:pt x="673363" y="710231"/>
                  <a:pt x="669419" y="713617"/>
                </a:cubicBezTo>
                <a:cubicBezTo>
                  <a:pt x="665475" y="717003"/>
                  <a:pt x="658629" y="718696"/>
                  <a:pt x="648881" y="718696"/>
                </a:cubicBezTo>
                <a:lnTo>
                  <a:pt x="636491" y="718696"/>
                </a:lnTo>
                <a:close/>
                <a:moveTo>
                  <a:pt x="284066" y="682196"/>
                </a:moveTo>
                <a:lnTo>
                  <a:pt x="298465" y="682196"/>
                </a:lnTo>
                <a:cubicBezTo>
                  <a:pt x="307915" y="682196"/>
                  <a:pt x="314352" y="683982"/>
                  <a:pt x="317775" y="687554"/>
                </a:cubicBezTo>
                <a:cubicBezTo>
                  <a:pt x="321198" y="691125"/>
                  <a:pt x="322910" y="695479"/>
                  <a:pt x="322910" y="700613"/>
                </a:cubicBezTo>
                <a:cubicBezTo>
                  <a:pt x="322910" y="705897"/>
                  <a:pt x="320938" y="710231"/>
                  <a:pt x="316994" y="713617"/>
                </a:cubicBezTo>
                <a:cubicBezTo>
                  <a:pt x="313050" y="717003"/>
                  <a:pt x="306204" y="718696"/>
                  <a:pt x="296456" y="718696"/>
                </a:cubicBezTo>
                <a:lnTo>
                  <a:pt x="284066" y="718696"/>
                </a:lnTo>
                <a:close/>
                <a:moveTo>
                  <a:pt x="585703" y="648933"/>
                </a:moveTo>
                <a:lnTo>
                  <a:pt x="585703" y="812569"/>
                </a:lnTo>
                <a:lnTo>
                  <a:pt x="636491" y="812569"/>
                </a:lnTo>
                <a:lnTo>
                  <a:pt x="636491" y="751847"/>
                </a:lnTo>
                <a:lnTo>
                  <a:pt x="664173" y="751847"/>
                </a:lnTo>
                <a:cubicBezTo>
                  <a:pt x="684562" y="751847"/>
                  <a:pt x="699724" y="747196"/>
                  <a:pt x="709658" y="737895"/>
                </a:cubicBezTo>
                <a:cubicBezTo>
                  <a:pt x="719593" y="728593"/>
                  <a:pt x="724560" y="715682"/>
                  <a:pt x="724560" y="699162"/>
                </a:cubicBezTo>
                <a:cubicBezTo>
                  <a:pt x="724560" y="683089"/>
                  <a:pt x="720002" y="670699"/>
                  <a:pt x="710886" y="661992"/>
                </a:cubicBezTo>
                <a:cubicBezTo>
                  <a:pt x="701770" y="653286"/>
                  <a:pt x="688060" y="648933"/>
                  <a:pt x="669754" y="648933"/>
                </a:cubicBezTo>
                <a:close/>
                <a:moveTo>
                  <a:pt x="412281" y="648933"/>
                </a:moveTo>
                <a:lnTo>
                  <a:pt x="412281" y="685433"/>
                </a:lnTo>
                <a:cubicBezTo>
                  <a:pt x="412281" y="718621"/>
                  <a:pt x="407556" y="748424"/>
                  <a:pt x="398105" y="774841"/>
                </a:cubicBezTo>
                <a:lnTo>
                  <a:pt x="381250" y="774841"/>
                </a:lnTo>
                <a:lnTo>
                  <a:pt x="381250" y="848176"/>
                </a:lnTo>
                <a:lnTo>
                  <a:pt x="421880" y="848176"/>
                </a:lnTo>
                <a:lnTo>
                  <a:pt x="421880" y="812569"/>
                </a:lnTo>
                <a:lnTo>
                  <a:pt x="526358" y="812569"/>
                </a:lnTo>
                <a:lnTo>
                  <a:pt x="526358" y="848176"/>
                </a:lnTo>
                <a:lnTo>
                  <a:pt x="567100" y="848176"/>
                </a:lnTo>
                <a:lnTo>
                  <a:pt x="567100" y="774841"/>
                </a:lnTo>
                <a:lnTo>
                  <a:pt x="549463" y="774841"/>
                </a:lnTo>
                <a:lnTo>
                  <a:pt x="549463" y="648933"/>
                </a:lnTo>
                <a:close/>
                <a:moveTo>
                  <a:pt x="233278" y="648933"/>
                </a:moveTo>
                <a:lnTo>
                  <a:pt x="233278" y="812569"/>
                </a:lnTo>
                <a:lnTo>
                  <a:pt x="284066" y="812569"/>
                </a:lnTo>
                <a:lnTo>
                  <a:pt x="284066" y="751847"/>
                </a:lnTo>
                <a:lnTo>
                  <a:pt x="311748" y="751847"/>
                </a:lnTo>
                <a:cubicBezTo>
                  <a:pt x="332137" y="751847"/>
                  <a:pt x="347299" y="747196"/>
                  <a:pt x="357233" y="737895"/>
                </a:cubicBezTo>
                <a:cubicBezTo>
                  <a:pt x="367168" y="728593"/>
                  <a:pt x="372135" y="715682"/>
                  <a:pt x="372135" y="699162"/>
                </a:cubicBezTo>
                <a:cubicBezTo>
                  <a:pt x="372135" y="683089"/>
                  <a:pt x="367577" y="670699"/>
                  <a:pt x="358461" y="661992"/>
                </a:cubicBezTo>
                <a:cubicBezTo>
                  <a:pt x="349345" y="653286"/>
                  <a:pt x="335635" y="648933"/>
                  <a:pt x="317329" y="648933"/>
                </a:cubicBezTo>
                <a:close/>
                <a:moveTo>
                  <a:pt x="131331" y="646142"/>
                </a:moveTo>
                <a:cubicBezTo>
                  <a:pt x="104021" y="646142"/>
                  <a:pt x="83017" y="653435"/>
                  <a:pt x="68321" y="668020"/>
                </a:cubicBezTo>
                <a:cubicBezTo>
                  <a:pt x="53624" y="682605"/>
                  <a:pt x="46275" y="703143"/>
                  <a:pt x="46275" y="729635"/>
                </a:cubicBezTo>
                <a:cubicBezTo>
                  <a:pt x="46275" y="757242"/>
                  <a:pt x="53549" y="778432"/>
                  <a:pt x="68097" y="793203"/>
                </a:cubicBezTo>
                <a:cubicBezTo>
                  <a:pt x="82645" y="807974"/>
                  <a:pt x="103053" y="815360"/>
                  <a:pt x="129322" y="815360"/>
                </a:cubicBezTo>
                <a:cubicBezTo>
                  <a:pt x="152985" y="815360"/>
                  <a:pt x="171161" y="810690"/>
                  <a:pt x="183848" y="801351"/>
                </a:cubicBezTo>
                <a:cubicBezTo>
                  <a:pt x="196536" y="792012"/>
                  <a:pt x="205410" y="779901"/>
                  <a:pt x="210470" y="765019"/>
                </a:cubicBezTo>
                <a:lnTo>
                  <a:pt x="162919" y="752182"/>
                </a:lnTo>
                <a:cubicBezTo>
                  <a:pt x="158306" y="769000"/>
                  <a:pt x="147702" y="777408"/>
                  <a:pt x="131107" y="777408"/>
                </a:cubicBezTo>
                <a:cubicBezTo>
                  <a:pt x="111760" y="777408"/>
                  <a:pt x="100709" y="766953"/>
                  <a:pt x="97956" y="746043"/>
                </a:cubicBezTo>
                <a:lnTo>
                  <a:pt x="147293" y="746043"/>
                </a:lnTo>
                <a:lnTo>
                  <a:pt x="147293" y="715682"/>
                </a:lnTo>
                <a:lnTo>
                  <a:pt x="97733" y="715682"/>
                </a:lnTo>
                <a:cubicBezTo>
                  <a:pt x="100933" y="694623"/>
                  <a:pt x="112132" y="684093"/>
                  <a:pt x="131331" y="684093"/>
                </a:cubicBezTo>
                <a:cubicBezTo>
                  <a:pt x="146288" y="684093"/>
                  <a:pt x="156259" y="690939"/>
                  <a:pt x="161245" y="704632"/>
                </a:cubicBezTo>
                <a:lnTo>
                  <a:pt x="206787" y="687330"/>
                </a:lnTo>
                <a:cubicBezTo>
                  <a:pt x="193243" y="659871"/>
                  <a:pt x="168091" y="646142"/>
                  <a:pt x="131331" y="646142"/>
                </a:cubicBezTo>
                <a:close/>
                <a:moveTo>
                  <a:pt x="182174" y="134714"/>
                </a:moveTo>
                <a:lnTo>
                  <a:pt x="275727" y="134714"/>
                </a:lnTo>
                <a:lnTo>
                  <a:pt x="275727" y="250536"/>
                </a:lnTo>
                <a:lnTo>
                  <a:pt x="228950" y="279492"/>
                </a:lnTo>
                <a:lnTo>
                  <a:pt x="182174" y="250536"/>
                </a:lnTo>
                <a:close/>
                <a:moveTo>
                  <a:pt x="233577" y="41770"/>
                </a:moveTo>
                <a:lnTo>
                  <a:pt x="190664" y="84682"/>
                </a:lnTo>
                <a:lnTo>
                  <a:pt x="114512" y="84682"/>
                </a:lnTo>
                <a:lnTo>
                  <a:pt x="114512" y="160835"/>
                </a:lnTo>
                <a:lnTo>
                  <a:pt x="71629" y="203716"/>
                </a:lnTo>
                <a:lnTo>
                  <a:pt x="114512" y="246598"/>
                </a:lnTo>
                <a:lnTo>
                  <a:pt x="114512" y="313708"/>
                </a:lnTo>
                <a:lnTo>
                  <a:pt x="181624" y="313709"/>
                </a:lnTo>
                <a:lnTo>
                  <a:pt x="233577" y="365663"/>
                </a:lnTo>
                <a:lnTo>
                  <a:pt x="285530" y="313709"/>
                </a:lnTo>
                <a:lnTo>
                  <a:pt x="343540" y="313709"/>
                </a:lnTo>
                <a:lnTo>
                  <a:pt x="343540" y="255700"/>
                </a:lnTo>
                <a:lnTo>
                  <a:pt x="395523" y="203716"/>
                </a:lnTo>
                <a:lnTo>
                  <a:pt x="343540" y="151733"/>
                </a:lnTo>
                <a:lnTo>
                  <a:pt x="343538" y="84682"/>
                </a:lnTo>
                <a:lnTo>
                  <a:pt x="276488" y="84682"/>
                </a:lnTo>
                <a:close/>
                <a:moveTo>
                  <a:pt x="0" y="5863"/>
                </a:moveTo>
                <a:lnTo>
                  <a:pt x="455068" y="5863"/>
                </a:lnTo>
                <a:lnTo>
                  <a:pt x="455068" y="342922"/>
                </a:lnTo>
                <a:lnTo>
                  <a:pt x="783778" y="342922"/>
                </a:lnTo>
                <a:lnTo>
                  <a:pt x="783778" y="1115390"/>
                </a:lnTo>
                <a:lnTo>
                  <a:pt x="0" y="1115390"/>
                </a:lnTo>
                <a:close/>
                <a:moveTo>
                  <a:pt x="494382" y="0"/>
                </a:moveTo>
                <a:lnTo>
                  <a:pt x="787542" y="305978"/>
                </a:lnTo>
                <a:lnTo>
                  <a:pt x="494382" y="305978"/>
                </a:lnTo>
                <a:close/>
              </a:path>
            </a:pathLst>
          </a:custGeom>
          <a:solidFill>
            <a:srgbClr val="18294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sp>
        <p:nvSpPr>
          <p:cNvPr id="37" name="TextBox 36"/>
          <p:cNvSpPr txBox="1"/>
          <p:nvPr/>
        </p:nvSpPr>
        <p:spPr>
          <a:xfrm>
            <a:off x="7204331" y="3642714"/>
            <a:ext cx="1024639" cy="1015663"/>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uk-UA" sz="6000" dirty="0">
                <a:solidFill>
                  <a:srgbClr val="182947"/>
                </a:solidFill>
                <a:latin typeface="Proxima Nova Rg" panose="02000506030000020004" pitchFamily="2" charset="0"/>
              </a:rPr>
              <a:t>33</a:t>
            </a: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5924" y="2987624"/>
            <a:ext cx="944562" cy="858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Рисунок 21"/>
          <p:cNvPicPr preferRelativeResize="0">
            <a:picLocks/>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2828" y="4218239"/>
            <a:ext cx="917658" cy="824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p:cNvSpPr/>
          <p:nvPr/>
        </p:nvSpPr>
        <p:spPr>
          <a:xfrm>
            <a:off x="3048000" y="3105835"/>
            <a:ext cx="6096000" cy="369332"/>
          </a:xfrm>
          <a:prstGeom prst="rect">
            <a:avLst/>
          </a:prstGeom>
        </p:spPr>
        <p:txBody>
          <a:bodyPr>
            <a:spAutoFit/>
          </a:bodyPr>
          <a:lstStyle/>
          <a:p>
            <a:endParaRPr lang="uk-UA" dirty="0">
              <a:solidFill>
                <a:srgbClr val="182947"/>
              </a:solidFill>
              <a:latin typeface="Proxima Nova Rg" panose="02000506030000020004" pitchFamily="2" charset="0"/>
            </a:endParaRPr>
          </a:p>
        </p:txBody>
      </p:sp>
      <p:sp>
        <p:nvSpPr>
          <p:cNvPr id="5" name="Прямоугольник 4"/>
          <p:cNvSpPr/>
          <p:nvPr/>
        </p:nvSpPr>
        <p:spPr>
          <a:xfrm>
            <a:off x="1536591" y="4217226"/>
            <a:ext cx="6096000" cy="1107996"/>
          </a:xfrm>
          <a:prstGeom prst="rect">
            <a:avLst/>
          </a:prstGeom>
        </p:spPr>
        <p:txBody>
          <a:bodyPr>
            <a:spAutoFit/>
          </a:bodyPr>
          <a:lstStyle/>
          <a:p>
            <a:r>
              <a:rPr lang="uk-UA" sz="2400" dirty="0">
                <a:solidFill>
                  <a:srgbClr val="182947"/>
                </a:solidFill>
                <a:latin typeface="Proxima Nova Rg" panose="02000506030000020004" pitchFamily="2" charset="0"/>
              </a:rPr>
              <a:t>Нанесення</a:t>
            </a:r>
          </a:p>
          <a:p>
            <a:r>
              <a:rPr lang="uk-UA" sz="2400" dirty="0">
                <a:solidFill>
                  <a:srgbClr val="182947"/>
                </a:solidFill>
                <a:latin typeface="Proxima Nova Rg" panose="02000506030000020004" pitchFamily="2" charset="0"/>
              </a:rPr>
              <a:t>тілесних ушкоджень</a:t>
            </a:r>
          </a:p>
          <a:p>
            <a:endParaRPr lang="ru-RU" dirty="0"/>
          </a:p>
        </p:txBody>
      </p:sp>
      <p:sp>
        <p:nvSpPr>
          <p:cNvPr id="6" name="Прямоугольник 5"/>
          <p:cNvSpPr/>
          <p:nvPr/>
        </p:nvSpPr>
        <p:spPr>
          <a:xfrm>
            <a:off x="4767511" y="4588505"/>
            <a:ext cx="1010140" cy="523220"/>
          </a:xfrm>
          <a:prstGeom prst="rect">
            <a:avLst/>
          </a:prstGeom>
        </p:spPr>
        <p:txBody>
          <a:bodyPr wrap="square">
            <a:spAutoFit/>
          </a:bodyPr>
          <a:lstStyle/>
          <a:p>
            <a:r>
              <a:rPr lang="uk-UA" sz="2400" dirty="0"/>
              <a:t> </a:t>
            </a:r>
            <a:r>
              <a:rPr lang="uk-UA" sz="2800" dirty="0"/>
              <a:t>3</a:t>
            </a:r>
            <a:endParaRPr lang="ru-RU" sz="2800" dirty="0"/>
          </a:p>
        </p:txBody>
      </p:sp>
    </p:spTree>
    <p:extLst>
      <p:ext uri="{BB962C8B-B14F-4D97-AF65-F5344CB8AC3E}">
        <p14:creationId xmlns:p14="http://schemas.microsoft.com/office/powerpoint/2010/main" val="9738374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40"/>
            <a:ext cx="12192073" cy="6857960"/>
          </a:xfrm>
          <a:prstGeom prst="rect">
            <a:avLst/>
          </a:prstGeom>
        </p:spPr>
      </p:pic>
      <p:sp>
        <p:nvSpPr>
          <p:cNvPr id="4" name="TextBox 3"/>
          <p:cNvSpPr txBox="1"/>
          <p:nvPr/>
        </p:nvSpPr>
        <p:spPr>
          <a:xfrm>
            <a:off x="1340578" y="3740266"/>
            <a:ext cx="9510937" cy="1938992"/>
          </a:xfrm>
          <a:prstGeom prst="rect">
            <a:avLst/>
          </a:prstGeom>
          <a:ln w="28575"/>
        </p:spPr>
        <p:style>
          <a:lnRef idx="2">
            <a:schemeClr val="accent4"/>
          </a:lnRef>
          <a:fillRef idx="1">
            <a:schemeClr val="lt1"/>
          </a:fillRef>
          <a:effectRef idx="0">
            <a:schemeClr val="accent4"/>
          </a:effectRef>
          <a:fontRef idx="minor">
            <a:schemeClr val="dk1"/>
          </a:fontRef>
        </p:style>
        <p:txBody>
          <a:bodyPr wrap="none" rtlCol="0">
            <a:spAutoFit/>
          </a:bodyPr>
          <a:lstStyle/>
          <a:p>
            <a:pPr algn="ctr"/>
            <a:r>
              <a:rPr lang="uk-UA" sz="6000" dirty="0">
                <a:solidFill>
                  <a:srgbClr val="182947"/>
                </a:solidFill>
                <a:latin typeface="Proxima Nova Rg" panose="02000506030000020004" pitchFamily="2" charset="0"/>
              </a:rPr>
              <a:t>Тільки разом ми зробимо</a:t>
            </a:r>
          </a:p>
          <a:p>
            <a:pPr algn="ctr"/>
            <a:r>
              <a:rPr lang="uk-UA" sz="6000" dirty="0">
                <a:solidFill>
                  <a:srgbClr val="182947"/>
                </a:solidFill>
                <a:latin typeface="Proxima Nova Rg" panose="02000506030000020004" pitchFamily="2" charset="0"/>
              </a:rPr>
              <a:t> громаду безпечною!</a:t>
            </a:r>
          </a:p>
        </p:txBody>
      </p:sp>
    </p:spTree>
    <p:extLst>
      <p:ext uri="{BB962C8B-B14F-4D97-AF65-F5344CB8AC3E}">
        <p14:creationId xmlns:p14="http://schemas.microsoft.com/office/powerpoint/2010/main" val="232265452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1168</TotalTime>
  <Words>683</Words>
  <Application>Microsoft Office PowerPoint</Application>
  <PresentationFormat>Широкий екран</PresentationFormat>
  <Paragraphs>109</Paragraphs>
  <Slides>11</Slides>
  <Notes>5</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11</vt:i4>
      </vt:variant>
    </vt:vector>
  </HeadingPairs>
  <TitlesOfParts>
    <vt:vector size="17" baseType="lpstr">
      <vt:lpstr>Arial</vt:lpstr>
      <vt:lpstr>Calibri</vt:lpstr>
      <vt:lpstr>Calibri Light</vt:lpstr>
      <vt:lpstr>Proxima Nova Lt</vt:lpstr>
      <vt:lpstr>Proxima Nova Rg</vt:lpstr>
      <vt:lpstr>Тема Office</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TCPO</dc:creator>
  <cp:lastModifiedBy>Admin</cp:lastModifiedBy>
  <cp:revision>77</cp:revision>
  <dcterms:created xsi:type="dcterms:W3CDTF">2020-12-03T09:33:15Z</dcterms:created>
  <dcterms:modified xsi:type="dcterms:W3CDTF">2024-07-05T11:05:06Z</dcterms:modified>
</cp:coreProperties>
</file>